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6" r:id="rId2"/>
    <p:sldId id="803" r:id="rId3"/>
    <p:sldId id="804" r:id="rId4"/>
    <p:sldId id="1045" r:id="rId5"/>
    <p:sldId id="1046" r:id="rId6"/>
    <p:sldId id="608" r:id="rId7"/>
    <p:sldId id="1026" r:id="rId8"/>
    <p:sldId id="1030" r:id="rId9"/>
    <p:sldId id="1027" r:id="rId10"/>
    <p:sldId id="1031" r:id="rId11"/>
    <p:sldId id="1048" r:id="rId12"/>
    <p:sldId id="1049" r:id="rId13"/>
    <p:sldId id="949" r:id="rId14"/>
    <p:sldId id="950" r:id="rId15"/>
    <p:sldId id="1047" r:id="rId16"/>
    <p:sldId id="957" r:id="rId17"/>
    <p:sldId id="960" r:id="rId18"/>
    <p:sldId id="962" r:id="rId19"/>
    <p:sldId id="963" r:id="rId20"/>
    <p:sldId id="1013" r:id="rId21"/>
    <p:sldId id="1064" r:id="rId22"/>
    <p:sldId id="1008" r:id="rId23"/>
    <p:sldId id="1012" r:id="rId24"/>
    <p:sldId id="1007" r:id="rId25"/>
    <p:sldId id="891" r:id="rId26"/>
    <p:sldId id="892" r:id="rId27"/>
    <p:sldId id="1035" r:id="rId28"/>
    <p:sldId id="1036" r:id="rId29"/>
    <p:sldId id="1066" r:id="rId30"/>
    <p:sldId id="1065" r:id="rId31"/>
    <p:sldId id="940" r:id="rId32"/>
    <p:sldId id="1053" r:id="rId33"/>
    <p:sldId id="1051" r:id="rId34"/>
    <p:sldId id="1052" r:id="rId35"/>
    <p:sldId id="939" r:id="rId36"/>
    <p:sldId id="1055" r:id="rId37"/>
    <p:sldId id="1056" r:id="rId38"/>
    <p:sldId id="1054" r:id="rId39"/>
    <p:sldId id="1057" r:id="rId40"/>
    <p:sldId id="1058" r:id="rId41"/>
    <p:sldId id="1059" r:id="rId42"/>
    <p:sldId id="1061" r:id="rId43"/>
    <p:sldId id="1062" r:id="rId44"/>
    <p:sldId id="1063" r:id="rId45"/>
    <p:sldId id="1067" r:id="rId46"/>
  </p:sldIdLst>
  <p:sldSz cx="9144000" cy="6858000" type="screen4x3"/>
  <p:notesSz cx="6811963" cy="9942513"/>
  <p:defaultTextStyle>
    <a:defPPr>
      <a:defRPr lang="pt-PT"/>
    </a:defPPr>
    <a:lvl1pPr algn="l" rtl="0" fontAlgn="base">
      <a:spcBef>
        <a:spcPct val="50000"/>
      </a:spcBef>
      <a:spcAft>
        <a:spcPct val="0"/>
      </a:spcAft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5pPr>
    <a:lvl6pPr marL="2286000" algn="l" defTabSz="914400" rtl="0" eaLnBrk="1" latinLnBrk="0" hangingPunct="1"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6pPr>
    <a:lvl7pPr marL="2743200" algn="l" defTabSz="914400" rtl="0" eaLnBrk="1" latinLnBrk="0" hangingPunct="1"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7pPr>
    <a:lvl8pPr marL="3200400" algn="l" defTabSz="914400" rtl="0" eaLnBrk="1" latinLnBrk="0" hangingPunct="1"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8pPr>
    <a:lvl9pPr marL="3657600" algn="l" defTabSz="914400" rtl="0" eaLnBrk="1" latinLnBrk="0" hangingPunct="1"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E6C"/>
    <a:srgbClr val="FFFFCC"/>
    <a:srgbClr val="B7ECFF"/>
    <a:srgbClr val="BDFBC3"/>
    <a:srgbClr val="CCCC00"/>
    <a:srgbClr val="EDDDA1"/>
    <a:srgbClr val="BDBB5F"/>
    <a:srgbClr val="E5B9BD"/>
    <a:srgbClr val="CC301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10" autoAdjust="0"/>
    <p:restoredTop sz="93691" autoAdjust="0"/>
  </p:normalViewPr>
  <p:slideViewPr>
    <p:cSldViewPr>
      <p:cViewPr>
        <p:scale>
          <a:sx n="100" d="100"/>
          <a:sy n="100" d="100"/>
        </p:scale>
        <p:origin x="-114" y="-90"/>
      </p:cViewPr>
      <p:guideLst>
        <p:guide orient="horz" pos="3838"/>
        <p:guide pos="340"/>
      </p:guideLst>
    </p:cSldViewPr>
  </p:slideViewPr>
  <p:outlineViewPr>
    <p:cViewPr>
      <p:scale>
        <a:sx n="33" d="100"/>
        <a:sy n="33" d="100"/>
      </p:scale>
      <p:origin x="0" y="123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2190" y="-90"/>
      </p:cViewPr>
      <p:guideLst>
        <p:guide orient="horz" pos="3132"/>
        <p:guide pos="214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image" Target="../media/image8.wmf"/><Relationship Id="rId7" Type="http://schemas.openxmlformats.org/officeDocument/2006/relationships/image" Target="../media/image12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6" Type="http://schemas.openxmlformats.org/officeDocument/2006/relationships/image" Target="../media/image11.wmf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5" Type="http://schemas.openxmlformats.org/officeDocument/2006/relationships/image" Target="../media/image18.wmf"/><Relationship Id="rId4" Type="http://schemas.openxmlformats.org/officeDocument/2006/relationships/image" Target="../media/image1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8536" y="0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3169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8536" y="9443169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786E3228-BDA5-4C88-B65C-28A18C301E9B}" type="slidenum">
              <a:rPr lang="pt-PT"/>
              <a:pPr>
                <a:defRPr/>
              </a:pPr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74418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8536" y="0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4538"/>
            <a:ext cx="4970463" cy="37290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197" y="4722377"/>
            <a:ext cx="5449570" cy="4475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PT" noProof="0" smtClean="0"/>
              <a:t>Click to edit Master text styles</a:t>
            </a:r>
          </a:p>
          <a:p>
            <a:pPr lvl="1"/>
            <a:r>
              <a:rPr lang="pt-PT" noProof="0" smtClean="0"/>
              <a:t>Second level</a:t>
            </a:r>
          </a:p>
          <a:p>
            <a:pPr lvl="2"/>
            <a:r>
              <a:rPr lang="pt-PT" noProof="0" smtClean="0"/>
              <a:t>Third level</a:t>
            </a:r>
          </a:p>
          <a:p>
            <a:pPr lvl="3"/>
            <a:r>
              <a:rPr lang="pt-PT" noProof="0" smtClean="0"/>
              <a:t>Fourth level</a:t>
            </a:r>
          </a:p>
          <a:p>
            <a:pPr lvl="4"/>
            <a:r>
              <a:rPr lang="pt-PT" noProof="0" smtClean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3169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8536" y="9443169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5705EB50-1723-4F02-82E6-3547F8722922}" type="slidenum">
              <a:rPr lang="pt-PT"/>
              <a:pPr>
                <a:defRPr/>
              </a:pPr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936443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05EB50-1723-4F02-82E6-3547F8722922}" type="slidenum">
              <a:rPr lang="pt-PT" smtClean="0"/>
              <a:pPr>
                <a:defRPr/>
              </a:pPr>
              <a:t>0</a:t>
            </a:fld>
            <a:endParaRPr lang="pt-PT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08BD25-CBF9-4615-A160-A69E56E69E3E}" type="slidenum">
              <a:rPr lang="pt-PT" smtClean="0"/>
              <a:pPr/>
              <a:t>1</a:t>
            </a:fld>
            <a:endParaRPr lang="pt-PT" smtClean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869950"/>
            <a:ext cx="4637087" cy="3478213"/>
          </a:xfrm>
          <a:ln cap="flat"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GB" altLang="en-GB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3"/>
          <p:cNvSpPr txBox="1">
            <a:spLocks noChangeArrowheads="1"/>
          </p:cNvSpPr>
          <p:nvPr userDrawn="1"/>
        </p:nvSpPr>
        <p:spPr bwMode="auto">
          <a:xfrm>
            <a:off x="8288133" y="6165304"/>
            <a:ext cx="720000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noAutofit/>
          </a:bodyPr>
          <a:lstStyle/>
          <a:p>
            <a:pPr algn="l"/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       /44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 userDrawn="1"/>
        </p:nvSpPr>
        <p:spPr bwMode="auto">
          <a:xfrm>
            <a:off x="3779912" y="6165733"/>
            <a:ext cx="2808000" cy="50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noAutofit/>
          </a:bodyPr>
          <a:lstStyle/>
          <a:p>
            <a:pPr algn="ctr"/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Introdução</a:t>
            </a:r>
            <a:r>
              <a:rPr lang="pt-PT" sz="1200" baseline="0" dirty="0" smtClean="0">
                <a:solidFill>
                  <a:schemeClr val="bg2"/>
                </a:solidFill>
                <a:latin typeface="Humnst777 BT" pitchFamily="34" charset="0"/>
              </a:rPr>
              <a:t> à Ciência dos Dados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2" name="Text Box 13"/>
          <p:cNvSpPr txBox="1">
            <a:spLocks noChangeArrowheads="1"/>
          </p:cNvSpPr>
          <p:nvPr userDrawn="1"/>
        </p:nvSpPr>
        <p:spPr bwMode="auto">
          <a:xfrm>
            <a:off x="6587911" y="6177334"/>
            <a:ext cx="1670517" cy="50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noAutofit/>
          </a:bodyPr>
          <a:lstStyle/>
          <a:p>
            <a:pPr algn="ctr"/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12 de Fevereiro 2019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3" name="Text Box 34"/>
          <p:cNvSpPr txBox="1">
            <a:spLocks noChangeArrowheads="1"/>
          </p:cNvSpPr>
          <p:nvPr userDrawn="1"/>
        </p:nvSpPr>
        <p:spPr bwMode="auto">
          <a:xfrm flipV="1">
            <a:off x="8027988" y="6237288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 dirty="0">
                <a:solidFill>
                  <a:srgbClr val="CC301F"/>
                </a:solidFill>
              </a:rPr>
              <a:t>«</a:t>
            </a:r>
          </a:p>
        </p:txBody>
      </p:sp>
    </p:spTree>
    <p:extLst>
      <p:ext uri="{BB962C8B-B14F-4D97-AF65-F5344CB8AC3E}">
        <p14:creationId xmlns:p14="http://schemas.microsoft.com/office/powerpoint/2010/main" val="1755822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1"/>
          <p:cNvSpPr>
            <a:spLocks noChangeArrowheads="1"/>
          </p:cNvSpPr>
          <p:nvPr userDrawn="1"/>
        </p:nvSpPr>
        <p:spPr bwMode="auto">
          <a:xfrm>
            <a:off x="468313" y="765175"/>
            <a:ext cx="215900" cy="215900"/>
          </a:xfrm>
          <a:prstGeom prst="rect">
            <a:avLst/>
          </a:prstGeom>
          <a:solidFill>
            <a:srgbClr val="1A3A6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6" name="Rectangle 12"/>
          <p:cNvSpPr>
            <a:spLocks noChangeArrowheads="1"/>
          </p:cNvSpPr>
          <p:nvPr userDrawn="1"/>
        </p:nvSpPr>
        <p:spPr bwMode="auto">
          <a:xfrm>
            <a:off x="757238" y="765175"/>
            <a:ext cx="287337" cy="215900"/>
          </a:xfrm>
          <a:prstGeom prst="rect">
            <a:avLst/>
          </a:prstGeom>
          <a:solidFill>
            <a:srgbClr val="CC301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spcBef>
                <a:spcPct val="0"/>
              </a:spcBef>
              <a:defRPr/>
            </a:pPr>
            <a:endParaRPr lang="en-US" sz="18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037" name="Rectangle 13"/>
          <p:cNvSpPr>
            <a:spLocks noChangeArrowheads="1"/>
          </p:cNvSpPr>
          <p:nvPr userDrawn="1"/>
        </p:nvSpPr>
        <p:spPr bwMode="auto">
          <a:xfrm>
            <a:off x="1116013" y="765175"/>
            <a:ext cx="865187" cy="215900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8" name="Rectangle 14"/>
          <p:cNvSpPr>
            <a:spLocks noChangeArrowheads="1"/>
          </p:cNvSpPr>
          <p:nvPr userDrawn="1"/>
        </p:nvSpPr>
        <p:spPr bwMode="auto">
          <a:xfrm>
            <a:off x="2052638" y="765175"/>
            <a:ext cx="576262" cy="215900"/>
          </a:xfrm>
          <a:prstGeom prst="rect">
            <a:avLst/>
          </a:prstGeom>
          <a:solidFill>
            <a:srgbClr val="1A3A6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9" name="Rectangle 15"/>
          <p:cNvSpPr>
            <a:spLocks noChangeArrowheads="1"/>
          </p:cNvSpPr>
          <p:nvPr userDrawn="1"/>
        </p:nvSpPr>
        <p:spPr bwMode="auto">
          <a:xfrm>
            <a:off x="828675" y="909638"/>
            <a:ext cx="576263" cy="215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1" name="Picture 17" descr="Logo2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0825" y="6237288"/>
            <a:ext cx="3635375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13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0.wmf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2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9.wmf"/><Relationship Id="rId4" Type="http://schemas.openxmlformats.org/officeDocument/2006/relationships/image" Target="../media/image6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1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1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w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17.wmf"/><Relationship Id="rId4" Type="http://schemas.openxmlformats.org/officeDocument/2006/relationships/image" Target="../media/image14.wmf"/><Relationship Id="rId9" Type="http://schemas.openxmlformats.org/officeDocument/2006/relationships/oleObject" Target="../embeddings/oleObject12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c.europa.eu/eurostat/web/products-statistical-working-papers/-/KS-TC-18-002" TargetMode="External"/><Relationship Id="rId2" Type="http://schemas.openxmlformats.org/officeDocument/2006/relationships/hyperlink" Target="https://github.com/jsollari/EUhackathon2017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44"/>
          <p:cNvSpPr txBox="1">
            <a:spLocks noChangeArrowheads="1"/>
          </p:cNvSpPr>
          <p:nvPr/>
        </p:nvSpPr>
        <p:spPr bwMode="auto">
          <a:xfrm flipV="1">
            <a:off x="684213" y="2506662"/>
            <a:ext cx="504825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5400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054" name="Rectangle 60"/>
          <p:cNvSpPr>
            <a:spLocks noChangeArrowheads="1"/>
          </p:cNvSpPr>
          <p:nvPr/>
        </p:nvSpPr>
        <p:spPr bwMode="auto">
          <a:xfrm>
            <a:off x="1116013" y="2564829"/>
            <a:ext cx="741680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PT" sz="3600" b="1" dirty="0">
                <a:solidFill>
                  <a:schemeClr val="bg2"/>
                </a:solidFill>
                <a:latin typeface="Humnst777 BT" pitchFamily="34" charset="0"/>
              </a:rPr>
              <a:t>Introdução </a:t>
            </a:r>
            <a:r>
              <a:rPr lang="pt-PT" sz="3600" b="1" dirty="0" smtClean="0">
                <a:solidFill>
                  <a:schemeClr val="bg2"/>
                </a:solidFill>
                <a:latin typeface="Humnst777 BT" pitchFamily="34" charset="0"/>
              </a:rPr>
              <a:t>à Ciência dos Dados</a:t>
            </a:r>
            <a:endParaRPr lang="pt-PT" sz="36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pic>
        <p:nvPicPr>
          <p:cNvPr id="2055" name="Picture 81" descr="Logo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750" y="404813"/>
            <a:ext cx="3168650" cy="1154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27"/>
          <p:cNvSpPr>
            <a:spLocks noChangeArrowheads="1"/>
          </p:cNvSpPr>
          <p:nvPr/>
        </p:nvSpPr>
        <p:spPr bwMode="auto">
          <a:xfrm>
            <a:off x="2005013" y="5470550"/>
            <a:ext cx="6696075" cy="4794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r>
              <a:rPr lang="pt-PT" sz="1800" dirty="0">
                <a:solidFill>
                  <a:srgbClr val="002060"/>
                </a:solidFill>
                <a:latin typeface="Humnst777 BT" pitchFamily="34" charset="0"/>
              </a:rPr>
              <a:t>DMSI / ME</a:t>
            </a:r>
          </a:p>
        </p:txBody>
      </p:sp>
      <p:sp>
        <p:nvSpPr>
          <p:cNvPr id="2058" name="Rectangle 10"/>
          <p:cNvSpPr>
            <a:spLocks noChangeArrowheads="1"/>
          </p:cNvSpPr>
          <p:nvPr/>
        </p:nvSpPr>
        <p:spPr bwMode="auto">
          <a:xfrm>
            <a:off x="2124075" y="5876950"/>
            <a:ext cx="215900" cy="215900"/>
          </a:xfrm>
          <a:prstGeom prst="rect">
            <a:avLst/>
          </a:prstGeom>
          <a:solidFill>
            <a:srgbClr val="1A3A6E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9" name="Rectangle 11"/>
          <p:cNvSpPr>
            <a:spLocks noChangeArrowheads="1"/>
          </p:cNvSpPr>
          <p:nvPr/>
        </p:nvSpPr>
        <p:spPr bwMode="auto">
          <a:xfrm>
            <a:off x="2413000" y="5876950"/>
            <a:ext cx="287338" cy="215900"/>
          </a:xfrm>
          <a:prstGeom prst="rect">
            <a:avLst/>
          </a:prstGeom>
          <a:solidFill>
            <a:srgbClr val="CC301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>
              <a:spcBef>
                <a:spcPct val="0"/>
              </a:spcBef>
            </a:pPr>
            <a:endParaRPr lang="en-US" sz="18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060" name="Rectangle 12"/>
          <p:cNvSpPr>
            <a:spLocks noChangeArrowheads="1"/>
          </p:cNvSpPr>
          <p:nvPr/>
        </p:nvSpPr>
        <p:spPr bwMode="auto">
          <a:xfrm>
            <a:off x="2771775" y="5876950"/>
            <a:ext cx="865188" cy="215900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3708400" y="5876950"/>
            <a:ext cx="576263" cy="215900"/>
          </a:xfrm>
          <a:prstGeom prst="rect">
            <a:avLst/>
          </a:prstGeom>
          <a:solidFill>
            <a:srgbClr val="1A3A6E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7" name="Text Box 45"/>
          <p:cNvSpPr txBox="1">
            <a:spLocks noChangeArrowheads="1"/>
          </p:cNvSpPr>
          <p:nvPr/>
        </p:nvSpPr>
        <p:spPr bwMode="auto">
          <a:xfrm>
            <a:off x="4284663" y="5805512"/>
            <a:ext cx="27352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pt-PT" sz="1800" dirty="0">
                <a:solidFill>
                  <a:srgbClr val="002060"/>
                </a:solidFill>
                <a:latin typeface="Humnst777 BT" pitchFamily="34" charset="0"/>
              </a:rPr>
              <a:t>  </a:t>
            </a:r>
            <a:r>
              <a:rPr lang="pt-PT" sz="1800" dirty="0" smtClean="0">
                <a:solidFill>
                  <a:srgbClr val="002060"/>
                </a:solidFill>
                <a:latin typeface="Humnst777 BT" pitchFamily="34" charset="0"/>
              </a:rPr>
              <a:t>12 </a:t>
            </a:r>
            <a:r>
              <a:rPr lang="pt-PT" sz="1800" dirty="0">
                <a:solidFill>
                  <a:srgbClr val="002060"/>
                </a:solidFill>
                <a:latin typeface="Humnst777 BT" pitchFamily="34" charset="0"/>
              </a:rPr>
              <a:t>de </a:t>
            </a:r>
            <a:r>
              <a:rPr lang="pt-PT" sz="1800" dirty="0" smtClean="0">
                <a:solidFill>
                  <a:srgbClr val="002060"/>
                </a:solidFill>
                <a:latin typeface="Humnst777 BT" pitchFamily="34" charset="0"/>
              </a:rPr>
              <a:t>fevereiro de 2019</a:t>
            </a:r>
            <a:endParaRPr lang="pt-PT" sz="1800" dirty="0">
              <a:solidFill>
                <a:srgbClr val="002060"/>
              </a:solidFill>
              <a:latin typeface="Humnst777 BT" pitchFamily="34" charset="0"/>
            </a:endParaRPr>
          </a:p>
        </p:txBody>
      </p:sp>
      <p:sp>
        <p:nvSpPr>
          <p:cNvPr id="2063" name="Rectangle 33"/>
          <p:cNvSpPr>
            <a:spLocks noChangeArrowheads="1"/>
          </p:cNvSpPr>
          <p:nvPr/>
        </p:nvSpPr>
        <p:spPr bwMode="auto">
          <a:xfrm>
            <a:off x="2484438" y="6021412"/>
            <a:ext cx="576262" cy="215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972927" y="4077072"/>
            <a:ext cx="236635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pt-PT" sz="2000" dirty="0" smtClean="0">
                <a:solidFill>
                  <a:schemeClr val="bg1">
                    <a:lumMod val="50000"/>
                  </a:schemeClr>
                </a:solidFill>
                <a:latin typeface="Humnst777 BT"/>
              </a:rPr>
              <a:t>Pedro Campos</a:t>
            </a:r>
          </a:p>
          <a:p>
            <a:pPr algn="r">
              <a:spcBef>
                <a:spcPts val="600"/>
              </a:spcBef>
            </a:pPr>
            <a:r>
              <a:rPr lang="pt-PT" sz="2000" dirty="0" smtClean="0">
                <a:solidFill>
                  <a:schemeClr val="bg1">
                    <a:lumMod val="50000"/>
                  </a:schemeClr>
                </a:solidFill>
                <a:latin typeface="Humnst777 BT"/>
              </a:rPr>
              <a:t>Conceição Ferreira</a:t>
            </a:r>
          </a:p>
          <a:p>
            <a:pPr algn="r">
              <a:spcBef>
                <a:spcPts val="600"/>
              </a:spcBef>
            </a:pPr>
            <a:r>
              <a:rPr lang="pt-PT" sz="2000" dirty="0">
                <a:solidFill>
                  <a:schemeClr val="bg1">
                    <a:lumMod val="50000"/>
                  </a:schemeClr>
                </a:solidFill>
                <a:latin typeface="Humnst777 BT"/>
              </a:rPr>
              <a:t>João </a:t>
            </a:r>
            <a:r>
              <a:rPr lang="pt-PT" sz="2000" dirty="0" smtClean="0">
                <a:solidFill>
                  <a:schemeClr val="bg1">
                    <a:lumMod val="50000"/>
                  </a:schemeClr>
                </a:solidFill>
                <a:latin typeface="Humnst777 BT"/>
              </a:rPr>
              <a:t>Lopes</a:t>
            </a:r>
            <a:endParaRPr lang="pt-PT" sz="2000" dirty="0">
              <a:solidFill>
                <a:schemeClr val="bg1">
                  <a:lumMod val="50000"/>
                </a:schemeClr>
              </a:solidFill>
              <a:latin typeface="Humnst777 B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1010" name="Picture 2" descr="C:\Users\joao.lopes\Documents\Projects\2019\2019.02.07_ICD2019\images\pic2_concepts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56" y="3206080"/>
            <a:ext cx="8229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Conceitos: </a:t>
            </a:r>
            <a:r>
              <a:rPr lang="pt-PT" sz="2800" dirty="0" err="1" smtClean="0">
                <a:solidFill>
                  <a:schemeClr val="bg2"/>
                </a:solidFill>
                <a:latin typeface="Humnst777 BT" pitchFamily="34" charset="0"/>
              </a:rPr>
              <a:t>sub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- e </a:t>
            </a:r>
            <a:r>
              <a:rPr lang="pt-PT" sz="2800" dirty="0" err="1" smtClean="0">
                <a:solidFill>
                  <a:schemeClr val="bg2"/>
                </a:solidFill>
                <a:latin typeface="Humnst777 BT" pitchFamily="34" charset="0"/>
              </a:rPr>
              <a:t>sobre-ajustamento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Modelos preditivos</a:t>
            </a:r>
          </a:p>
        </p:txBody>
      </p:sp>
      <p:sp>
        <p:nvSpPr>
          <p:cNvPr id="17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sub-ajustamento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: extrai pouco conhecimento;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sobre-ajustamento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: não constrói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generalizações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09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38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Modelos preditivos</a:t>
            </a:r>
          </a:p>
        </p:txBody>
      </p:sp>
      <p:sp>
        <p:nvSpPr>
          <p:cNvPr id="14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Conceitos: critérios de paragem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7920432" cy="2708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Modelos preditivos são tipicamente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iterativos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Cada iteração ajusta o modelo ao conjunto de treino;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Critérios de paragem do ajustamento: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	i) número de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iterações máximo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atingido;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	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ii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 erro reduz-se abaixo de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limiar de erro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	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iii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 modelo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não é alterado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10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48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2034" name="Picture 2" descr="C:\Users\joao.lopes\Documents\Projects\2019\2019.02.07_ICD2019\images\pic3_concepts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47" y="1988840"/>
            <a:ext cx="4572001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Modelos preditivos</a:t>
            </a:r>
          </a:p>
        </p:txBody>
      </p:sp>
      <p:sp>
        <p:nvSpPr>
          <p:cNvPr id="16" name="Freeform 15"/>
          <p:cNvSpPr/>
          <p:nvPr/>
        </p:nvSpPr>
        <p:spPr bwMode="auto">
          <a:xfrm>
            <a:off x="5736828" y="2911475"/>
            <a:ext cx="1234346" cy="1755775"/>
          </a:xfrm>
          <a:custGeom>
            <a:avLst/>
            <a:gdLst>
              <a:gd name="connsiteX0" fmla="*/ 403225 w 1234346"/>
              <a:gd name="connsiteY0" fmla="*/ 1755775 h 1755775"/>
              <a:gd name="connsiteX1" fmla="*/ 384175 w 1234346"/>
              <a:gd name="connsiteY1" fmla="*/ 1743075 h 1755775"/>
              <a:gd name="connsiteX2" fmla="*/ 377825 w 1234346"/>
              <a:gd name="connsiteY2" fmla="*/ 1733550 h 1755775"/>
              <a:gd name="connsiteX3" fmla="*/ 368300 w 1234346"/>
              <a:gd name="connsiteY3" fmla="*/ 1730375 h 1755775"/>
              <a:gd name="connsiteX4" fmla="*/ 355600 w 1234346"/>
              <a:gd name="connsiteY4" fmla="*/ 1711325 h 1755775"/>
              <a:gd name="connsiteX5" fmla="*/ 336550 w 1234346"/>
              <a:gd name="connsiteY5" fmla="*/ 1689100 h 1755775"/>
              <a:gd name="connsiteX6" fmla="*/ 333375 w 1234346"/>
              <a:gd name="connsiteY6" fmla="*/ 1679575 h 1755775"/>
              <a:gd name="connsiteX7" fmla="*/ 327025 w 1234346"/>
              <a:gd name="connsiteY7" fmla="*/ 1666875 h 1755775"/>
              <a:gd name="connsiteX8" fmla="*/ 323850 w 1234346"/>
              <a:gd name="connsiteY8" fmla="*/ 1657350 h 1755775"/>
              <a:gd name="connsiteX9" fmla="*/ 314325 w 1234346"/>
              <a:gd name="connsiteY9" fmla="*/ 1651000 h 1755775"/>
              <a:gd name="connsiteX10" fmla="*/ 301625 w 1234346"/>
              <a:gd name="connsiteY10" fmla="*/ 1628775 h 1755775"/>
              <a:gd name="connsiteX11" fmla="*/ 298450 w 1234346"/>
              <a:gd name="connsiteY11" fmla="*/ 1619250 h 1755775"/>
              <a:gd name="connsiteX12" fmla="*/ 279400 w 1234346"/>
              <a:gd name="connsiteY12" fmla="*/ 1597025 h 1755775"/>
              <a:gd name="connsiteX13" fmla="*/ 269875 w 1234346"/>
              <a:gd name="connsiteY13" fmla="*/ 1593850 h 1755775"/>
              <a:gd name="connsiteX14" fmla="*/ 260350 w 1234346"/>
              <a:gd name="connsiteY14" fmla="*/ 1584325 h 1755775"/>
              <a:gd name="connsiteX15" fmla="*/ 250825 w 1234346"/>
              <a:gd name="connsiteY15" fmla="*/ 1581150 h 1755775"/>
              <a:gd name="connsiteX16" fmla="*/ 234950 w 1234346"/>
              <a:gd name="connsiteY16" fmla="*/ 1568450 h 1755775"/>
              <a:gd name="connsiteX17" fmla="*/ 212725 w 1234346"/>
              <a:gd name="connsiteY17" fmla="*/ 1539875 h 1755775"/>
              <a:gd name="connsiteX18" fmla="*/ 203200 w 1234346"/>
              <a:gd name="connsiteY18" fmla="*/ 1530350 h 1755775"/>
              <a:gd name="connsiteX19" fmla="*/ 200025 w 1234346"/>
              <a:gd name="connsiteY19" fmla="*/ 1520825 h 1755775"/>
              <a:gd name="connsiteX20" fmla="*/ 184150 w 1234346"/>
              <a:gd name="connsiteY20" fmla="*/ 1508125 h 1755775"/>
              <a:gd name="connsiteX21" fmla="*/ 174625 w 1234346"/>
              <a:gd name="connsiteY21" fmla="*/ 1498600 h 1755775"/>
              <a:gd name="connsiteX22" fmla="*/ 161925 w 1234346"/>
              <a:gd name="connsiteY22" fmla="*/ 1473200 h 1755775"/>
              <a:gd name="connsiteX23" fmla="*/ 149225 w 1234346"/>
              <a:gd name="connsiteY23" fmla="*/ 1447800 h 1755775"/>
              <a:gd name="connsiteX24" fmla="*/ 139700 w 1234346"/>
              <a:gd name="connsiteY24" fmla="*/ 1441450 h 1755775"/>
              <a:gd name="connsiteX25" fmla="*/ 127000 w 1234346"/>
              <a:gd name="connsiteY25" fmla="*/ 1416050 h 1755775"/>
              <a:gd name="connsiteX26" fmla="*/ 123825 w 1234346"/>
              <a:gd name="connsiteY26" fmla="*/ 1406525 h 1755775"/>
              <a:gd name="connsiteX27" fmla="*/ 117475 w 1234346"/>
              <a:gd name="connsiteY27" fmla="*/ 1397000 h 1755775"/>
              <a:gd name="connsiteX28" fmla="*/ 111125 w 1234346"/>
              <a:gd name="connsiteY28" fmla="*/ 1384300 h 1755775"/>
              <a:gd name="connsiteX29" fmla="*/ 101600 w 1234346"/>
              <a:gd name="connsiteY29" fmla="*/ 1374775 h 1755775"/>
              <a:gd name="connsiteX30" fmla="*/ 92075 w 1234346"/>
              <a:gd name="connsiteY30" fmla="*/ 1352550 h 1755775"/>
              <a:gd name="connsiteX31" fmla="*/ 85725 w 1234346"/>
              <a:gd name="connsiteY31" fmla="*/ 1343025 h 1755775"/>
              <a:gd name="connsiteX32" fmla="*/ 82550 w 1234346"/>
              <a:gd name="connsiteY32" fmla="*/ 1333500 h 1755775"/>
              <a:gd name="connsiteX33" fmla="*/ 76200 w 1234346"/>
              <a:gd name="connsiteY33" fmla="*/ 1323975 h 1755775"/>
              <a:gd name="connsiteX34" fmla="*/ 69850 w 1234346"/>
              <a:gd name="connsiteY34" fmla="*/ 1311275 h 1755775"/>
              <a:gd name="connsiteX35" fmla="*/ 92075 w 1234346"/>
              <a:gd name="connsiteY35" fmla="*/ 1304925 h 1755775"/>
              <a:gd name="connsiteX36" fmla="*/ 111125 w 1234346"/>
              <a:gd name="connsiteY36" fmla="*/ 1292225 h 1755775"/>
              <a:gd name="connsiteX37" fmla="*/ 120650 w 1234346"/>
              <a:gd name="connsiteY37" fmla="*/ 1289050 h 1755775"/>
              <a:gd name="connsiteX38" fmla="*/ 130175 w 1234346"/>
              <a:gd name="connsiteY38" fmla="*/ 1282700 h 1755775"/>
              <a:gd name="connsiteX39" fmla="*/ 146050 w 1234346"/>
              <a:gd name="connsiteY39" fmla="*/ 1279525 h 1755775"/>
              <a:gd name="connsiteX40" fmla="*/ 165100 w 1234346"/>
              <a:gd name="connsiteY40" fmla="*/ 1273175 h 1755775"/>
              <a:gd name="connsiteX41" fmla="*/ 174625 w 1234346"/>
              <a:gd name="connsiteY41" fmla="*/ 1270000 h 1755775"/>
              <a:gd name="connsiteX42" fmla="*/ 187325 w 1234346"/>
              <a:gd name="connsiteY42" fmla="*/ 1266825 h 1755775"/>
              <a:gd name="connsiteX43" fmla="*/ 196850 w 1234346"/>
              <a:gd name="connsiteY43" fmla="*/ 1260475 h 1755775"/>
              <a:gd name="connsiteX44" fmla="*/ 209550 w 1234346"/>
              <a:gd name="connsiteY44" fmla="*/ 1257300 h 1755775"/>
              <a:gd name="connsiteX45" fmla="*/ 215900 w 1234346"/>
              <a:gd name="connsiteY45" fmla="*/ 1247775 h 1755775"/>
              <a:gd name="connsiteX46" fmla="*/ 228600 w 1234346"/>
              <a:gd name="connsiteY46" fmla="*/ 1244600 h 1755775"/>
              <a:gd name="connsiteX47" fmla="*/ 254000 w 1234346"/>
              <a:gd name="connsiteY47" fmla="*/ 1235075 h 1755775"/>
              <a:gd name="connsiteX48" fmla="*/ 273050 w 1234346"/>
              <a:gd name="connsiteY48" fmla="*/ 1225550 h 1755775"/>
              <a:gd name="connsiteX49" fmla="*/ 282575 w 1234346"/>
              <a:gd name="connsiteY49" fmla="*/ 1219200 h 1755775"/>
              <a:gd name="connsiteX50" fmla="*/ 311150 w 1234346"/>
              <a:gd name="connsiteY50" fmla="*/ 1212850 h 1755775"/>
              <a:gd name="connsiteX51" fmla="*/ 323850 w 1234346"/>
              <a:gd name="connsiteY51" fmla="*/ 1206500 h 1755775"/>
              <a:gd name="connsiteX52" fmla="*/ 358775 w 1234346"/>
              <a:gd name="connsiteY52" fmla="*/ 1193800 h 1755775"/>
              <a:gd name="connsiteX53" fmla="*/ 368300 w 1234346"/>
              <a:gd name="connsiteY53" fmla="*/ 1187450 h 1755775"/>
              <a:gd name="connsiteX54" fmla="*/ 393700 w 1234346"/>
              <a:gd name="connsiteY54" fmla="*/ 1181100 h 1755775"/>
              <a:gd name="connsiteX55" fmla="*/ 403225 w 1234346"/>
              <a:gd name="connsiteY55" fmla="*/ 1174750 h 1755775"/>
              <a:gd name="connsiteX56" fmla="*/ 428625 w 1234346"/>
              <a:gd name="connsiteY56" fmla="*/ 1165225 h 1755775"/>
              <a:gd name="connsiteX57" fmla="*/ 454025 w 1234346"/>
              <a:gd name="connsiteY57" fmla="*/ 1152525 h 1755775"/>
              <a:gd name="connsiteX58" fmla="*/ 463550 w 1234346"/>
              <a:gd name="connsiteY58" fmla="*/ 1146175 h 1755775"/>
              <a:gd name="connsiteX59" fmla="*/ 454025 w 1234346"/>
              <a:gd name="connsiteY59" fmla="*/ 1139825 h 1755775"/>
              <a:gd name="connsiteX60" fmla="*/ 434975 w 1234346"/>
              <a:gd name="connsiteY60" fmla="*/ 1120775 h 1755775"/>
              <a:gd name="connsiteX61" fmla="*/ 409575 w 1234346"/>
              <a:gd name="connsiteY61" fmla="*/ 1104900 h 1755775"/>
              <a:gd name="connsiteX62" fmla="*/ 396875 w 1234346"/>
              <a:gd name="connsiteY62" fmla="*/ 1095375 h 1755775"/>
              <a:gd name="connsiteX63" fmla="*/ 384175 w 1234346"/>
              <a:gd name="connsiteY63" fmla="*/ 1092200 h 1755775"/>
              <a:gd name="connsiteX64" fmla="*/ 352425 w 1234346"/>
              <a:gd name="connsiteY64" fmla="*/ 1076325 h 1755775"/>
              <a:gd name="connsiteX65" fmla="*/ 342900 w 1234346"/>
              <a:gd name="connsiteY65" fmla="*/ 1069975 h 1755775"/>
              <a:gd name="connsiteX66" fmla="*/ 320675 w 1234346"/>
              <a:gd name="connsiteY66" fmla="*/ 1063625 h 1755775"/>
              <a:gd name="connsiteX67" fmla="*/ 292100 w 1234346"/>
              <a:gd name="connsiteY67" fmla="*/ 1050925 h 1755775"/>
              <a:gd name="connsiteX68" fmla="*/ 282575 w 1234346"/>
              <a:gd name="connsiteY68" fmla="*/ 1044575 h 1755775"/>
              <a:gd name="connsiteX69" fmla="*/ 250825 w 1234346"/>
              <a:gd name="connsiteY69" fmla="*/ 1025525 h 1755775"/>
              <a:gd name="connsiteX70" fmla="*/ 219075 w 1234346"/>
              <a:gd name="connsiteY70" fmla="*/ 1003300 h 1755775"/>
              <a:gd name="connsiteX71" fmla="*/ 200025 w 1234346"/>
              <a:gd name="connsiteY71" fmla="*/ 996950 h 1755775"/>
              <a:gd name="connsiteX72" fmla="*/ 187325 w 1234346"/>
              <a:gd name="connsiteY72" fmla="*/ 990600 h 1755775"/>
              <a:gd name="connsiteX73" fmla="*/ 161925 w 1234346"/>
              <a:gd name="connsiteY73" fmla="*/ 977900 h 1755775"/>
              <a:gd name="connsiteX74" fmla="*/ 139700 w 1234346"/>
              <a:gd name="connsiteY74" fmla="*/ 974725 h 1755775"/>
              <a:gd name="connsiteX75" fmla="*/ 117475 w 1234346"/>
              <a:gd name="connsiteY75" fmla="*/ 965200 h 1755775"/>
              <a:gd name="connsiteX76" fmla="*/ 107950 w 1234346"/>
              <a:gd name="connsiteY76" fmla="*/ 958850 h 1755775"/>
              <a:gd name="connsiteX77" fmla="*/ 88900 w 1234346"/>
              <a:gd name="connsiteY77" fmla="*/ 952500 h 1755775"/>
              <a:gd name="connsiteX78" fmla="*/ 79375 w 1234346"/>
              <a:gd name="connsiteY78" fmla="*/ 946150 h 1755775"/>
              <a:gd name="connsiteX79" fmla="*/ 66675 w 1234346"/>
              <a:gd name="connsiteY79" fmla="*/ 942975 h 1755775"/>
              <a:gd name="connsiteX80" fmla="*/ 38100 w 1234346"/>
              <a:gd name="connsiteY80" fmla="*/ 930275 h 1755775"/>
              <a:gd name="connsiteX81" fmla="*/ 28575 w 1234346"/>
              <a:gd name="connsiteY81" fmla="*/ 923925 h 1755775"/>
              <a:gd name="connsiteX82" fmla="*/ 22225 w 1234346"/>
              <a:gd name="connsiteY82" fmla="*/ 914400 h 1755775"/>
              <a:gd name="connsiteX83" fmla="*/ 9525 w 1234346"/>
              <a:gd name="connsiteY83" fmla="*/ 911225 h 1755775"/>
              <a:gd name="connsiteX84" fmla="*/ 0 w 1234346"/>
              <a:gd name="connsiteY84" fmla="*/ 904875 h 1755775"/>
              <a:gd name="connsiteX85" fmla="*/ 9525 w 1234346"/>
              <a:gd name="connsiteY85" fmla="*/ 898525 h 1755775"/>
              <a:gd name="connsiteX86" fmla="*/ 15875 w 1234346"/>
              <a:gd name="connsiteY86" fmla="*/ 889000 h 1755775"/>
              <a:gd name="connsiteX87" fmla="*/ 28575 w 1234346"/>
              <a:gd name="connsiteY87" fmla="*/ 885825 h 1755775"/>
              <a:gd name="connsiteX88" fmla="*/ 63500 w 1234346"/>
              <a:gd name="connsiteY88" fmla="*/ 876300 h 1755775"/>
              <a:gd name="connsiteX89" fmla="*/ 79375 w 1234346"/>
              <a:gd name="connsiteY89" fmla="*/ 869950 h 1755775"/>
              <a:gd name="connsiteX90" fmla="*/ 95250 w 1234346"/>
              <a:gd name="connsiteY90" fmla="*/ 866775 h 1755775"/>
              <a:gd name="connsiteX91" fmla="*/ 117475 w 1234346"/>
              <a:gd name="connsiteY91" fmla="*/ 857250 h 1755775"/>
              <a:gd name="connsiteX92" fmla="*/ 130175 w 1234346"/>
              <a:gd name="connsiteY92" fmla="*/ 850900 h 1755775"/>
              <a:gd name="connsiteX93" fmla="*/ 152400 w 1234346"/>
              <a:gd name="connsiteY93" fmla="*/ 844550 h 1755775"/>
              <a:gd name="connsiteX94" fmla="*/ 177800 w 1234346"/>
              <a:gd name="connsiteY94" fmla="*/ 835025 h 1755775"/>
              <a:gd name="connsiteX95" fmla="*/ 196850 w 1234346"/>
              <a:gd name="connsiteY95" fmla="*/ 828675 h 1755775"/>
              <a:gd name="connsiteX96" fmla="*/ 206375 w 1234346"/>
              <a:gd name="connsiteY96" fmla="*/ 825500 h 1755775"/>
              <a:gd name="connsiteX97" fmla="*/ 250825 w 1234346"/>
              <a:gd name="connsiteY97" fmla="*/ 819150 h 1755775"/>
              <a:gd name="connsiteX98" fmla="*/ 273050 w 1234346"/>
              <a:gd name="connsiteY98" fmla="*/ 812800 h 1755775"/>
              <a:gd name="connsiteX99" fmla="*/ 292100 w 1234346"/>
              <a:gd name="connsiteY99" fmla="*/ 803275 h 1755775"/>
              <a:gd name="connsiteX100" fmla="*/ 387350 w 1234346"/>
              <a:gd name="connsiteY100" fmla="*/ 800100 h 1755775"/>
              <a:gd name="connsiteX101" fmla="*/ 444500 w 1234346"/>
              <a:gd name="connsiteY101" fmla="*/ 793750 h 1755775"/>
              <a:gd name="connsiteX102" fmla="*/ 457200 w 1234346"/>
              <a:gd name="connsiteY102" fmla="*/ 790575 h 1755775"/>
              <a:gd name="connsiteX103" fmla="*/ 485775 w 1234346"/>
              <a:gd name="connsiteY103" fmla="*/ 787400 h 1755775"/>
              <a:gd name="connsiteX104" fmla="*/ 514350 w 1234346"/>
              <a:gd name="connsiteY104" fmla="*/ 777875 h 1755775"/>
              <a:gd name="connsiteX105" fmla="*/ 523875 w 1234346"/>
              <a:gd name="connsiteY105" fmla="*/ 774700 h 1755775"/>
              <a:gd name="connsiteX106" fmla="*/ 530225 w 1234346"/>
              <a:gd name="connsiteY106" fmla="*/ 765175 h 1755775"/>
              <a:gd name="connsiteX107" fmla="*/ 549275 w 1234346"/>
              <a:gd name="connsiteY107" fmla="*/ 755650 h 1755775"/>
              <a:gd name="connsiteX108" fmla="*/ 561975 w 1234346"/>
              <a:gd name="connsiteY108" fmla="*/ 746125 h 1755775"/>
              <a:gd name="connsiteX109" fmla="*/ 577850 w 1234346"/>
              <a:gd name="connsiteY109" fmla="*/ 739775 h 1755775"/>
              <a:gd name="connsiteX110" fmla="*/ 584200 w 1234346"/>
              <a:gd name="connsiteY110" fmla="*/ 730250 h 1755775"/>
              <a:gd name="connsiteX111" fmla="*/ 596900 w 1234346"/>
              <a:gd name="connsiteY111" fmla="*/ 720725 h 1755775"/>
              <a:gd name="connsiteX112" fmla="*/ 625475 w 1234346"/>
              <a:gd name="connsiteY112" fmla="*/ 704850 h 1755775"/>
              <a:gd name="connsiteX113" fmla="*/ 638175 w 1234346"/>
              <a:gd name="connsiteY113" fmla="*/ 695325 h 1755775"/>
              <a:gd name="connsiteX114" fmla="*/ 647700 w 1234346"/>
              <a:gd name="connsiteY114" fmla="*/ 688975 h 1755775"/>
              <a:gd name="connsiteX115" fmla="*/ 657225 w 1234346"/>
              <a:gd name="connsiteY115" fmla="*/ 679450 h 1755775"/>
              <a:gd name="connsiteX116" fmla="*/ 666750 w 1234346"/>
              <a:gd name="connsiteY116" fmla="*/ 673100 h 1755775"/>
              <a:gd name="connsiteX117" fmla="*/ 676275 w 1234346"/>
              <a:gd name="connsiteY117" fmla="*/ 660400 h 1755775"/>
              <a:gd name="connsiteX118" fmla="*/ 685800 w 1234346"/>
              <a:gd name="connsiteY118" fmla="*/ 657225 h 1755775"/>
              <a:gd name="connsiteX119" fmla="*/ 695325 w 1234346"/>
              <a:gd name="connsiteY119" fmla="*/ 650875 h 1755775"/>
              <a:gd name="connsiteX120" fmla="*/ 723900 w 1234346"/>
              <a:gd name="connsiteY120" fmla="*/ 625475 h 1755775"/>
              <a:gd name="connsiteX121" fmla="*/ 746125 w 1234346"/>
              <a:gd name="connsiteY121" fmla="*/ 609600 h 1755775"/>
              <a:gd name="connsiteX122" fmla="*/ 758825 w 1234346"/>
              <a:gd name="connsiteY122" fmla="*/ 600075 h 1755775"/>
              <a:gd name="connsiteX123" fmla="*/ 768350 w 1234346"/>
              <a:gd name="connsiteY123" fmla="*/ 593725 h 1755775"/>
              <a:gd name="connsiteX124" fmla="*/ 777875 w 1234346"/>
              <a:gd name="connsiteY124" fmla="*/ 584200 h 1755775"/>
              <a:gd name="connsiteX125" fmla="*/ 800100 w 1234346"/>
              <a:gd name="connsiteY125" fmla="*/ 574675 h 1755775"/>
              <a:gd name="connsiteX126" fmla="*/ 815975 w 1234346"/>
              <a:gd name="connsiteY126" fmla="*/ 561975 h 1755775"/>
              <a:gd name="connsiteX127" fmla="*/ 822325 w 1234346"/>
              <a:gd name="connsiteY127" fmla="*/ 552450 h 1755775"/>
              <a:gd name="connsiteX128" fmla="*/ 847725 w 1234346"/>
              <a:gd name="connsiteY128" fmla="*/ 546100 h 1755775"/>
              <a:gd name="connsiteX129" fmla="*/ 869950 w 1234346"/>
              <a:gd name="connsiteY129" fmla="*/ 527050 h 1755775"/>
              <a:gd name="connsiteX130" fmla="*/ 898525 w 1234346"/>
              <a:gd name="connsiteY130" fmla="*/ 520700 h 1755775"/>
              <a:gd name="connsiteX131" fmla="*/ 942975 w 1234346"/>
              <a:gd name="connsiteY131" fmla="*/ 514350 h 1755775"/>
              <a:gd name="connsiteX132" fmla="*/ 1009650 w 1234346"/>
              <a:gd name="connsiteY132" fmla="*/ 504825 h 1755775"/>
              <a:gd name="connsiteX133" fmla="*/ 1098550 w 1234346"/>
              <a:gd name="connsiteY133" fmla="*/ 495300 h 1755775"/>
              <a:gd name="connsiteX134" fmla="*/ 1108075 w 1234346"/>
              <a:gd name="connsiteY134" fmla="*/ 492125 h 1755775"/>
              <a:gd name="connsiteX135" fmla="*/ 1117600 w 1234346"/>
              <a:gd name="connsiteY135" fmla="*/ 485775 h 1755775"/>
              <a:gd name="connsiteX136" fmla="*/ 1152525 w 1234346"/>
              <a:gd name="connsiteY136" fmla="*/ 482600 h 1755775"/>
              <a:gd name="connsiteX137" fmla="*/ 1168400 w 1234346"/>
              <a:gd name="connsiteY137" fmla="*/ 476250 h 1755775"/>
              <a:gd name="connsiteX138" fmla="*/ 1209675 w 1234346"/>
              <a:gd name="connsiteY138" fmla="*/ 466725 h 1755775"/>
              <a:gd name="connsiteX139" fmla="*/ 1190625 w 1234346"/>
              <a:gd name="connsiteY139" fmla="*/ 460375 h 1755775"/>
              <a:gd name="connsiteX140" fmla="*/ 1174750 w 1234346"/>
              <a:gd name="connsiteY140" fmla="*/ 447675 h 1755775"/>
              <a:gd name="connsiteX141" fmla="*/ 1165225 w 1234346"/>
              <a:gd name="connsiteY141" fmla="*/ 441325 h 1755775"/>
              <a:gd name="connsiteX142" fmla="*/ 1155700 w 1234346"/>
              <a:gd name="connsiteY142" fmla="*/ 431800 h 1755775"/>
              <a:gd name="connsiteX143" fmla="*/ 1127125 w 1234346"/>
              <a:gd name="connsiteY143" fmla="*/ 425450 h 1755775"/>
              <a:gd name="connsiteX144" fmla="*/ 1117600 w 1234346"/>
              <a:gd name="connsiteY144" fmla="*/ 415925 h 1755775"/>
              <a:gd name="connsiteX145" fmla="*/ 1098550 w 1234346"/>
              <a:gd name="connsiteY145" fmla="*/ 406400 h 1755775"/>
              <a:gd name="connsiteX146" fmla="*/ 1089025 w 1234346"/>
              <a:gd name="connsiteY146" fmla="*/ 396875 h 1755775"/>
              <a:gd name="connsiteX147" fmla="*/ 1066800 w 1234346"/>
              <a:gd name="connsiteY147" fmla="*/ 384175 h 1755775"/>
              <a:gd name="connsiteX148" fmla="*/ 1054100 w 1234346"/>
              <a:gd name="connsiteY148" fmla="*/ 374650 h 1755775"/>
              <a:gd name="connsiteX149" fmla="*/ 1025525 w 1234346"/>
              <a:gd name="connsiteY149" fmla="*/ 355600 h 1755775"/>
              <a:gd name="connsiteX150" fmla="*/ 1016000 w 1234346"/>
              <a:gd name="connsiteY150" fmla="*/ 349250 h 1755775"/>
              <a:gd name="connsiteX151" fmla="*/ 1003300 w 1234346"/>
              <a:gd name="connsiteY151" fmla="*/ 330200 h 1755775"/>
              <a:gd name="connsiteX152" fmla="*/ 996950 w 1234346"/>
              <a:gd name="connsiteY152" fmla="*/ 320675 h 1755775"/>
              <a:gd name="connsiteX153" fmla="*/ 993775 w 1234346"/>
              <a:gd name="connsiteY153" fmla="*/ 311150 h 1755775"/>
              <a:gd name="connsiteX154" fmla="*/ 984250 w 1234346"/>
              <a:gd name="connsiteY154" fmla="*/ 304800 h 1755775"/>
              <a:gd name="connsiteX155" fmla="*/ 977900 w 1234346"/>
              <a:gd name="connsiteY155" fmla="*/ 295275 h 1755775"/>
              <a:gd name="connsiteX156" fmla="*/ 968375 w 1234346"/>
              <a:gd name="connsiteY156" fmla="*/ 292100 h 1755775"/>
              <a:gd name="connsiteX157" fmla="*/ 955675 w 1234346"/>
              <a:gd name="connsiteY157" fmla="*/ 279400 h 1755775"/>
              <a:gd name="connsiteX158" fmla="*/ 933450 w 1234346"/>
              <a:gd name="connsiteY158" fmla="*/ 260350 h 1755775"/>
              <a:gd name="connsiteX159" fmla="*/ 923925 w 1234346"/>
              <a:gd name="connsiteY159" fmla="*/ 257175 h 1755775"/>
              <a:gd name="connsiteX160" fmla="*/ 892175 w 1234346"/>
              <a:gd name="connsiteY160" fmla="*/ 241300 h 1755775"/>
              <a:gd name="connsiteX161" fmla="*/ 882650 w 1234346"/>
              <a:gd name="connsiteY161" fmla="*/ 234950 h 1755775"/>
              <a:gd name="connsiteX162" fmla="*/ 885825 w 1234346"/>
              <a:gd name="connsiteY162" fmla="*/ 225425 h 1755775"/>
              <a:gd name="connsiteX163" fmla="*/ 898525 w 1234346"/>
              <a:gd name="connsiteY163" fmla="*/ 200025 h 1755775"/>
              <a:gd name="connsiteX164" fmla="*/ 901700 w 1234346"/>
              <a:gd name="connsiteY164" fmla="*/ 187325 h 1755775"/>
              <a:gd name="connsiteX165" fmla="*/ 908050 w 1234346"/>
              <a:gd name="connsiteY165" fmla="*/ 165100 h 1755775"/>
              <a:gd name="connsiteX166" fmla="*/ 911225 w 1234346"/>
              <a:gd name="connsiteY166" fmla="*/ 155575 h 1755775"/>
              <a:gd name="connsiteX167" fmla="*/ 914400 w 1234346"/>
              <a:gd name="connsiteY167" fmla="*/ 142875 h 1755775"/>
              <a:gd name="connsiteX168" fmla="*/ 920750 w 1234346"/>
              <a:gd name="connsiteY168" fmla="*/ 133350 h 1755775"/>
              <a:gd name="connsiteX169" fmla="*/ 936625 w 1234346"/>
              <a:gd name="connsiteY169" fmla="*/ 111125 h 1755775"/>
              <a:gd name="connsiteX170" fmla="*/ 949325 w 1234346"/>
              <a:gd name="connsiteY170" fmla="*/ 92075 h 1755775"/>
              <a:gd name="connsiteX171" fmla="*/ 952500 w 1234346"/>
              <a:gd name="connsiteY171" fmla="*/ 79375 h 1755775"/>
              <a:gd name="connsiteX172" fmla="*/ 958850 w 1234346"/>
              <a:gd name="connsiteY172" fmla="*/ 69850 h 1755775"/>
              <a:gd name="connsiteX173" fmla="*/ 962025 w 1234346"/>
              <a:gd name="connsiteY173" fmla="*/ 60325 h 1755775"/>
              <a:gd name="connsiteX174" fmla="*/ 974725 w 1234346"/>
              <a:gd name="connsiteY174" fmla="*/ 50800 h 1755775"/>
              <a:gd name="connsiteX175" fmla="*/ 977900 w 1234346"/>
              <a:gd name="connsiteY175" fmla="*/ 41275 h 1755775"/>
              <a:gd name="connsiteX176" fmla="*/ 984250 w 1234346"/>
              <a:gd name="connsiteY176" fmla="*/ 31750 h 1755775"/>
              <a:gd name="connsiteX177" fmla="*/ 990600 w 1234346"/>
              <a:gd name="connsiteY177" fmla="*/ 19050 h 1755775"/>
              <a:gd name="connsiteX178" fmla="*/ 1000125 w 1234346"/>
              <a:gd name="connsiteY178" fmla="*/ 0 h 175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1234346" h="1755775">
                <a:moveTo>
                  <a:pt x="403225" y="1755775"/>
                </a:moveTo>
                <a:cubicBezTo>
                  <a:pt x="391486" y="1751862"/>
                  <a:pt x="393322" y="1754052"/>
                  <a:pt x="384175" y="1743075"/>
                </a:cubicBezTo>
                <a:cubicBezTo>
                  <a:pt x="381732" y="1740144"/>
                  <a:pt x="380805" y="1735934"/>
                  <a:pt x="377825" y="1733550"/>
                </a:cubicBezTo>
                <a:cubicBezTo>
                  <a:pt x="375212" y="1731459"/>
                  <a:pt x="371475" y="1731433"/>
                  <a:pt x="368300" y="1730375"/>
                </a:cubicBezTo>
                <a:cubicBezTo>
                  <a:pt x="364067" y="1724025"/>
                  <a:pt x="360996" y="1716721"/>
                  <a:pt x="355600" y="1711325"/>
                </a:cubicBezTo>
                <a:cubicBezTo>
                  <a:pt x="347788" y="1703513"/>
                  <a:pt x="341385" y="1698771"/>
                  <a:pt x="336550" y="1689100"/>
                </a:cubicBezTo>
                <a:cubicBezTo>
                  <a:pt x="335053" y="1686107"/>
                  <a:pt x="334693" y="1682651"/>
                  <a:pt x="333375" y="1679575"/>
                </a:cubicBezTo>
                <a:cubicBezTo>
                  <a:pt x="331511" y="1675225"/>
                  <a:pt x="328889" y="1671225"/>
                  <a:pt x="327025" y="1666875"/>
                </a:cubicBezTo>
                <a:cubicBezTo>
                  <a:pt x="325707" y="1663799"/>
                  <a:pt x="325941" y="1659963"/>
                  <a:pt x="323850" y="1657350"/>
                </a:cubicBezTo>
                <a:cubicBezTo>
                  <a:pt x="321466" y="1654370"/>
                  <a:pt x="317500" y="1653117"/>
                  <a:pt x="314325" y="1651000"/>
                </a:cubicBezTo>
                <a:cubicBezTo>
                  <a:pt x="307045" y="1629161"/>
                  <a:pt x="317002" y="1655685"/>
                  <a:pt x="301625" y="1628775"/>
                </a:cubicBezTo>
                <a:cubicBezTo>
                  <a:pt x="299965" y="1625869"/>
                  <a:pt x="300110" y="1622156"/>
                  <a:pt x="298450" y="1619250"/>
                </a:cubicBezTo>
                <a:cubicBezTo>
                  <a:pt x="295741" y="1614510"/>
                  <a:pt x="284597" y="1600490"/>
                  <a:pt x="279400" y="1597025"/>
                </a:cubicBezTo>
                <a:cubicBezTo>
                  <a:pt x="276615" y="1595169"/>
                  <a:pt x="273050" y="1594908"/>
                  <a:pt x="269875" y="1593850"/>
                </a:cubicBezTo>
                <a:cubicBezTo>
                  <a:pt x="266700" y="1590675"/>
                  <a:pt x="264086" y="1586816"/>
                  <a:pt x="260350" y="1584325"/>
                </a:cubicBezTo>
                <a:cubicBezTo>
                  <a:pt x="257565" y="1582469"/>
                  <a:pt x="253438" y="1583241"/>
                  <a:pt x="250825" y="1581150"/>
                </a:cubicBezTo>
                <a:cubicBezTo>
                  <a:pt x="230309" y="1564737"/>
                  <a:pt x="258891" y="1576430"/>
                  <a:pt x="234950" y="1568450"/>
                </a:cubicBezTo>
                <a:cubicBezTo>
                  <a:pt x="228935" y="1550406"/>
                  <a:pt x="234142" y="1561292"/>
                  <a:pt x="212725" y="1539875"/>
                </a:cubicBezTo>
                <a:lnTo>
                  <a:pt x="203200" y="1530350"/>
                </a:lnTo>
                <a:cubicBezTo>
                  <a:pt x="202142" y="1527175"/>
                  <a:pt x="202203" y="1523366"/>
                  <a:pt x="200025" y="1520825"/>
                </a:cubicBezTo>
                <a:cubicBezTo>
                  <a:pt x="195615" y="1515680"/>
                  <a:pt x="189250" y="1512587"/>
                  <a:pt x="184150" y="1508125"/>
                </a:cubicBezTo>
                <a:cubicBezTo>
                  <a:pt x="180771" y="1505168"/>
                  <a:pt x="177500" y="1502049"/>
                  <a:pt x="174625" y="1498600"/>
                </a:cubicBezTo>
                <a:cubicBezTo>
                  <a:pt x="166272" y="1488577"/>
                  <a:pt x="167962" y="1486280"/>
                  <a:pt x="161925" y="1473200"/>
                </a:cubicBezTo>
                <a:cubicBezTo>
                  <a:pt x="157958" y="1464605"/>
                  <a:pt x="157101" y="1453051"/>
                  <a:pt x="149225" y="1447800"/>
                </a:cubicBezTo>
                <a:lnTo>
                  <a:pt x="139700" y="1441450"/>
                </a:lnTo>
                <a:cubicBezTo>
                  <a:pt x="133387" y="1416199"/>
                  <a:pt x="141392" y="1441236"/>
                  <a:pt x="127000" y="1416050"/>
                </a:cubicBezTo>
                <a:cubicBezTo>
                  <a:pt x="125340" y="1413144"/>
                  <a:pt x="125322" y="1409518"/>
                  <a:pt x="123825" y="1406525"/>
                </a:cubicBezTo>
                <a:cubicBezTo>
                  <a:pt x="122118" y="1403112"/>
                  <a:pt x="119368" y="1400313"/>
                  <a:pt x="117475" y="1397000"/>
                </a:cubicBezTo>
                <a:cubicBezTo>
                  <a:pt x="115127" y="1392891"/>
                  <a:pt x="113876" y="1388151"/>
                  <a:pt x="111125" y="1384300"/>
                </a:cubicBezTo>
                <a:cubicBezTo>
                  <a:pt x="108515" y="1380646"/>
                  <a:pt x="104210" y="1378429"/>
                  <a:pt x="101600" y="1374775"/>
                </a:cubicBezTo>
                <a:cubicBezTo>
                  <a:pt x="90589" y="1359359"/>
                  <a:pt x="98984" y="1366369"/>
                  <a:pt x="92075" y="1352550"/>
                </a:cubicBezTo>
                <a:cubicBezTo>
                  <a:pt x="90368" y="1349137"/>
                  <a:pt x="87432" y="1346438"/>
                  <a:pt x="85725" y="1343025"/>
                </a:cubicBezTo>
                <a:cubicBezTo>
                  <a:pt x="84228" y="1340032"/>
                  <a:pt x="84047" y="1336493"/>
                  <a:pt x="82550" y="1333500"/>
                </a:cubicBezTo>
                <a:cubicBezTo>
                  <a:pt x="80843" y="1330087"/>
                  <a:pt x="78093" y="1327288"/>
                  <a:pt x="76200" y="1323975"/>
                </a:cubicBezTo>
                <a:cubicBezTo>
                  <a:pt x="73852" y="1319866"/>
                  <a:pt x="71967" y="1315508"/>
                  <a:pt x="69850" y="1311275"/>
                </a:cubicBezTo>
                <a:cubicBezTo>
                  <a:pt x="72839" y="1310528"/>
                  <a:pt x="88348" y="1306995"/>
                  <a:pt x="92075" y="1304925"/>
                </a:cubicBezTo>
                <a:cubicBezTo>
                  <a:pt x="98746" y="1301219"/>
                  <a:pt x="103885" y="1294638"/>
                  <a:pt x="111125" y="1292225"/>
                </a:cubicBezTo>
                <a:cubicBezTo>
                  <a:pt x="114300" y="1291167"/>
                  <a:pt x="117657" y="1290547"/>
                  <a:pt x="120650" y="1289050"/>
                </a:cubicBezTo>
                <a:cubicBezTo>
                  <a:pt x="124063" y="1287343"/>
                  <a:pt x="126602" y="1284040"/>
                  <a:pt x="130175" y="1282700"/>
                </a:cubicBezTo>
                <a:cubicBezTo>
                  <a:pt x="135228" y="1280805"/>
                  <a:pt x="140844" y="1280945"/>
                  <a:pt x="146050" y="1279525"/>
                </a:cubicBezTo>
                <a:cubicBezTo>
                  <a:pt x="152508" y="1277764"/>
                  <a:pt x="158750" y="1275292"/>
                  <a:pt x="165100" y="1273175"/>
                </a:cubicBezTo>
                <a:cubicBezTo>
                  <a:pt x="168275" y="1272117"/>
                  <a:pt x="171378" y="1270812"/>
                  <a:pt x="174625" y="1270000"/>
                </a:cubicBezTo>
                <a:lnTo>
                  <a:pt x="187325" y="1266825"/>
                </a:lnTo>
                <a:cubicBezTo>
                  <a:pt x="190500" y="1264708"/>
                  <a:pt x="193343" y="1261978"/>
                  <a:pt x="196850" y="1260475"/>
                </a:cubicBezTo>
                <a:cubicBezTo>
                  <a:pt x="200861" y="1258756"/>
                  <a:pt x="205919" y="1259721"/>
                  <a:pt x="209550" y="1257300"/>
                </a:cubicBezTo>
                <a:cubicBezTo>
                  <a:pt x="212725" y="1255183"/>
                  <a:pt x="212725" y="1249892"/>
                  <a:pt x="215900" y="1247775"/>
                </a:cubicBezTo>
                <a:cubicBezTo>
                  <a:pt x="219531" y="1245354"/>
                  <a:pt x="224514" y="1246132"/>
                  <a:pt x="228600" y="1244600"/>
                </a:cubicBezTo>
                <a:cubicBezTo>
                  <a:pt x="261806" y="1232148"/>
                  <a:pt x="221401" y="1243225"/>
                  <a:pt x="254000" y="1235075"/>
                </a:cubicBezTo>
                <a:cubicBezTo>
                  <a:pt x="281297" y="1216877"/>
                  <a:pt x="246760" y="1238695"/>
                  <a:pt x="273050" y="1225550"/>
                </a:cubicBezTo>
                <a:cubicBezTo>
                  <a:pt x="276463" y="1223843"/>
                  <a:pt x="278955" y="1220407"/>
                  <a:pt x="282575" y="1219200"/>
                </a:cubicBezTo>
                <a:cubicBezTo>
                  <a:pt x="313972" y="1208734"/>
                  <a:pt x="290815" y="1221565"/>
                  <a:pt x="311150" y="1212850"/>
                </a:cubicBezTo>
                <a:cubicBezTo>
                  <a:pt x="315500" y="1210986"/>
                  <a:pt x="319456" y="1208258"/>
                  <a:pt x="323850" y="1206500"/>
                </a:cubicBezTo>
                <a:cubicBezTo>
                  <a:pt x="338668" y="1200573"/>
                  <a:pt x="344892" y="1200741"/>
                  <a:pt x="358775" y="1193800"/>
                </a:cubicBezTo>
                <a:cubicBezTo>
                  <a:pt x="362188" y="1192093"/>
                  <a:pt x="364727" y="1188790"/>
                  <a:pt x="368300" y="1187450"/>
                </a:cubicBezTo>
                <a:cubicBezTo>
                  <a:pt x="382791" y="1182016"/>
                  <a:pt x="381949" y="1186976"/>
                  <a:pt x="393700" y="1181100"/>
                </a:cubicBezTo>
                <a:cubicBezTo>
                  <a:pt x="397113" y="1179393"/>
                  <a:pt x="399718" y="1176253"/>
                  <a:pt x="403225" y="1174750"/>
                </a:cubicBezTo>
                <a:cubicBezTo>
                  <a:pt x="426496" y="1164777"/>
                  <a:pt x="405537" y="1179655"/>
                  <a:pt x="428625" y="1165225"/>
                </a:cubicBezTo>
                <a:cubicBezTo>
                  <a:pt x="450213" y="1151733"/>
                  <a:pt x="431741" y="1158096"/>
                  <a:pt x="454025" y="1152525"/>
                </a:cubicBezTo>
                <a:cubicBezTo>
                  <a:pt x="457200" y="1150408"/>
                  <a:pt x="463550" y="1149991"/>
                  <a:pt x="463550" y="1146175"/>
                </a:cubicBezTo>
                <a:cubicBezTo>
                  <a:pt x="463550" y="1142359"/>
                  <a:pt x="456877" y="1142360"/>
                  <a:pt x="454025" y="1139825"/>
                </a:cubicBezTo>
                <a:cubicBezTo>
                  <a:pt x="447313" y="1133859"/>
                  <a:pt x="442676" y="1125395"/>
                  <a:pt x="434975" y="1120775"/>
                </a:cubicBezTo>
                <a:cubicBezTo>
                  <a:pt x="425706" y="1115214"/>
                  <a:pt x="418126" y="1111008"/>
                  <a:pt x="409575" y="1104900"/>
                </a:cubicBezTo>
                <a:cubicBezTo>
                  <a:pt x="405269" y="1101824"/>
                  <a:pt x="401608" y="1097742"/>
                  <a:pt x="396875" y="1095375"/>
                </a:cubicBezTo>
                <a:cubicBezTo>
                  <a:pt x="392972" y="1093424"/>
                  <a:pt x="388408" y="1093258"/>
                  <a:pt x="384175" y="1092200"/>
                </a:cubicBezTo>
                <a:cubicBezTo>
                  <a:pt x="361494" y="1077079"/>
                  <a:pt x="372529" y="1081351"/>
                  <a:pt x="352425" y="1076325"/>
                </a:cubicBezTo>
                <a:cubicBezTo>
                  <a:pt x="349250" y="1074208"/>
                  <a:pt x="346313" y="1071682"/>
                  <a:pt x="342900" y="1069975"/>
                </a:cubicBezTo>
                <a:cubicBezTo>
                  <a:pt x="336785" y="1066917"/>
                  <a:pt x="326779" y="1065660"/>
                  <a:pt x="320675" y="1063625"/>
                </a:cubicBezTo>
                <a:cubicBezTo>
                  <a:pt x="312510" y="1060903"/>
                  <a:pt x="299845" y="1055351"/>
                  <a:pt x="292100" y="1050925"/>
                </a:cubicBezTo>
                <a:cubicBezTo>
                  <a:pt x="288787" y="1049032"/>
                  <a:pt x="285888" y="1046468"/>
                  <a:pt x="282575" y="1044575"/>
                </a:cubicBezTo>
                <a:cubicBezTo>
                  <a:pt x="261892" y="1032756"/>
                  <a:pt x="275679" y="1044166"/>
                  <a:pt x="250825" y="1025525"/>
                </a:cubicBezTo>
                <a:cubicBezTo>
                  <a:pt x="245029" y="1021178"/>
                  <a:pt x="223766" y="1004864"/>
                  <a:pt x="219075" y="1003300"/>
                </a:cubicBezTo>
                <a:cubicBezTo>
                  <a:pt x="212725" y="1001183"/>
                  <a:pt x="206012" y="999943"/>
                  <a:pt x="200025" y="996950"/>
                </a:cubicBezTo>
                <a:cubicBezTo>
                  <a:pt x="195792" y="994833"/>
                  <a:pt x="191434" y="992948"/>
                  <a:pt x="187325" y="990600"/>
                </a:cubicBezTo>
                <a:cubicBezTo>
                  <a:pt x="174898" y="983499"/>
                  <a:pt x="178595" y="982068"/>
                  <a:pt x="161925" y="977900"/>
                </a:cubicBezTo>
                <a:cubicBezTo>
                  <a:pt x="154665" y="976085"/>
                  <a:pt x="147108" y="975783"/>
                  <a:pt x="139700" y="974725"/>
                </a:cubicBezTo>
                <a:cubicBezTo>
                  <a:pt x="115787" y="958783"/>
                  <a:pt x="146178" y="977501"/>
                  <a:pt x="117475" y="965200"/>
                </a:cubicBezTo>
                <a:cubicBezTo>
                  <a:pt x="113968" y="963697"/>
                  <a:pt x="111437" y="960400"/>
                  <a:pt x="107950" y="958850"/>
                </a:cubicBezTo>
                <a:cubicBezTo>
                  <a:pt x="101833" y="956132"/>
                  <a:pt x="94469" y="956213"/>
                  <a:pt x="88900" y="952500"/>
                </a:cubicBezTo>
                <a:cubicBezTo>
                  <a:pt x="85725" y="950383"/>
                  <a:pt x="82882" y="947653"/>
                  <a:pt x="79375" y="946150"/>
                </a:cubicBezTo>
                <a:cubicBezTo>
                  <a:pt x="75364" y="944431"/>
                  <a:pt x="70815" y="944355"/>
                  <a:pt x="66675" y="942975"/>
                </a:cubicBezTo>
                <a:cubicBezTo>
                  <a:pt x="58510" y="940253"/>
                  <a:pt x="45845" y="934701"/>
                  <a:pt x="38100" y="930275"/>
                </a:cubicBezTo>
                <a:cubicBezTo>
                  <a:pt x="34787" y="928382"/>
                  <a:pt x="31750" y="926042"/>
                  <a:pt x="28575" y="923925"/>
                </a:cubicBezTo>
                <a:cubicBezTo>
                  <a:pt x="26458" y="920750"/>
                  <a:pt x="25400" y="916517"/>
                  <a:pt x="22225" y="914400"/>
                </a:cubicBezTo>
                <a:cubicBezTo>
                  <a:pt x="18594" y="911979"/>
                  <a:pt x="13536" y="912944"/>
                  <a:pt x="9525" y="911225"/>
                </a:cubicBezTo>
                <a:cubicBezTo>
                  <a:pt x="6018" y="909722"/>
                  <a:pt x="3175" y="906992"/>
                  <a:pt x="0" y="904875"/>
                </a:cubicBezTo>
                <a:cubicBezTo>
                  <a:pt x="3175" y="902758"/>
                  <a:pt x="6827" y="901223"/>
                  <a:pt x="9525" y="898525"/>
                </a:cubicBezTo>
                <a:cubicBezTo>
                  <a:pt x="12223" y="895827"/>
                  <a:pt x="12700" y="891117"/>
                  <a:pt x="15875" y="889000"/>
                </a:cubicBezTo>
                <a:cubicBezTo>
                  <a:pt x="19506" y="886579"/>
                  <a:pt x="24342" y="886883"/>
                  <a:pt x="28575" y="885825"/>
                </a:cubicBezTo>
                <a:cubicBezTo>
                  <a:pt x="48367" y="872631"/>
                  <a:pt x="27232" y="884670"/>
                  <a:pt x="63500" y="876300"/>
                </a:cubicBezTo>
                <a:cubicBezTo>
                  <a:pt x="69053" y="875018"/>
                  <a:pt x="73916" y="871588"/>
                  <a:pt x="79375" y="869950"/>
                </a:cubicBezTo>
                <a:cubicBezTo>
                  <a:pt x="84544" y="868399"/>
                  <a:pt x="89958" y="867833"/>
                  <a:pt x="95250" y="866775"/>
                </a:cubicBezTo>
                <a:cubicBezTo>
                  <a:pt x="137371" y="845715"/>
                  <a:pt x="84773" y="871265"/>
                  <a:pt x="117475" y="857250"/>
                </a:cubicBezTo>
                <a:cubicBezTo>
                  <a:pt x="121825" y="855386"/>
                  <a:pt x="125825" y="852764"/>
                  <a:pt x="130175" y="850900"/>
                </a:cubicBezTo>
                <a:cubicBezTo>
                  <a:pt x="136552" y="848167"/>
                  <a:pt x="145955" y="846161"/>
                  <a:pt x="152400" y="844550"/>
                </a:cubicBezTo>
                <a:cubicBezTo>
                  <a:pt x="168976" y="833499"/>
                  <a:pt x="154562" y="841363"/>
                  <a:pt x="177800" y="835025"/>
                </a:cubicBezTo>
                <a:cubicBezTo>
                  <a:pt x="184258" y="833264"/>
                  <a:pt x="190500" y="830792"/>
                  <a:pt x="196850" y="828675"/>
                </a:cubicBezTo>
                <a:cubicBezTo>
                  <a:pt x="200025" y="827617"/>
                  <a:pt x="203062" y="825973"/>
                  <a:pt x="206375" y="825500"/>
                </a:cubicBezTo>
                <a:cubicBezTo>
                  <a:pt x="221192" y="823383"/>
                  <a:pt x="236062" y="821611"/>
                  <a:pt x="250825" y="819150"/>
                </a:cubicBezTo>
                <a:cubicBezTo>
                  <a:pt x="253877" y="818641"/>
                  <a:pt x="269275" y="814687"/>
                  <a:pt x="273050" y="812800"/>
                </a:cubicBezTo>
                <a:cubicBezTo>
                  <a:pt x="280726" y="808962"/>
                  <a:pt x="283019" y="803825"/>
                  <a:pt x="292100" y="803275"/>
                </a:cubicBezTo>
                <a:cubicBezTo>
                  <a:pt x="323809" y="801353"/>
                  <a:pt x="355600" y="801158"/>
                  <a:pt x="387350" y="800100"/>
                </a:cubicBezTo>
                <a:cubicBezTo>
                  <a:pt x="413783" y="791289"/>
                  <a:pt x="384911" y="800023"/>
                  <a:pt x="444500" y="793750"/>
                </a:cubicBezTo>
                <a:cubicBezTo>
                  <a:pt x="448840" y="793293"/>
                  <a:pt x="452887" y="791239"/>
                  <a:pt x="457200" y="790575"/>
                </a:cubicBezTo>
                <a:cubicBezTo>
                  <a:pt x="466672" y="789118"/>
                  <a:pt x="476250" y="788458"/>
                  <a:pt x="485775" y="787400"/>
                </a:cubicBezTo>
                <a:lnTo>
                  <a:pt x="514350" y="777875"/>
                </a:lnTo>
                <a:lnTo>
                  <a:pt x="523875" y="774700"/>
                </a:lnTo>
                <a:cubicBezTo>
                  <a:pt x="525992" y="771525"/>
                  <a:pt x="527527" y="767873"/>
                  <a:pt x="530225" y="765175"/>
                </a:cubicBezTo>
                <a:cubicBezTo>
                  <a:pt x="536380" y="759020"/>
                  <a:pt x="541528" y="758232"/>
                  <a:pt x="549275" y="755650"/>
                </a:cubicBezTo>
                <a:cubicBezTo>
                  <a:pt x="553508" y="752475"/>
                  <a:pt x="557349" y="748695"/>
                  <a:pt x="561975" y="746125"/>
                </a:cubicBezTo>
                <a:cubicBezTo>
                  <a:pt x="566957" y="743357"/>
                  <a:pt x="573212" y="743088"/>
                  <a:pt x="577850" y="739775"/>
                </a:cubicBezTo>
                <a:cubicBezTo>
                  <a:pt x="580955" y="737557"/>
                  <a:pt x="581502" y="732948"/>
                  <a:pt x="584200" y="730250"/>
                </a:cubicBezTo>
                <a:cubicBezTo>
                  <a:pt x="587942" y="726508"/>
                  <a:pt x="592565" y="723760"/>
                  <a:pt x="596900" y="720725"/>
                </a:cubicBezTo>
                <a:cubicBezTo>
                  <a:pt x="616750" y="706830"/>
                  <a:pt x="609580" y="710148"/>
                  <a:pt x="625475" y="704850"/>
                </a:cubicBezTo>
                <a:cubicBezTo>
                  <a:pt x="629708" y="701675"/>
                  <a:pt x="633869" y="698401"/>
                  <a:pt x="638175" y="695325"/>
                </a:cubicBezTo>
                <a:cubicBezTo>
                  <a:pt x="641280" y="693107"/>
                  <a:pt x="644769" y="691418"/>
                  <a:pt x="647700" y="688975"/>
                </a:cubicBezTo>
                <a:cubicBezTo>
                  <a:pt x="651149" y="686100"/>
                  <a:pt x="653776" y="682325"/>
                  <a:pt x="657225" y="679450"/>
                </a:cubicBezTo>
                <a:cubicBezTo>
                  <a:pt x="660156" y="677007"/>
                  <a:pt x="664052" y="675798"/>
                  <a:pt x="666750" y="673100"/>
                </a:cubicBezTo>
                <a:cubicBezTo>
                  <a:pt x="670492" y="669358"/>
                  <a:pt x="672210" y="663788"/>
                  <a:pt x="676275" y="660400"/>
                </a:cubicBezTo>
                <a:cubicBezTo>
                  <a:pt x="678846" y="658257"/>
                  <a:pt x="682807" y="658722"/>
                  <a:pt x="685800" y="657225"/>
                </a:cubicBezTo>
                <a:cubicBezTo>
                  <a:pt x="689213" y="655518"/>
                  <a:pt x="692473" y="653410"/>
                  <a:pt x="695325" y="650875"/>
                </a:cubicBezTo>
                <a:cubicBezTo>
                  <a:pt x="727947" y="621877"/>
                  <a:pt x="702282" y="639887"/>
                  <a:pt x="723900" y="625475"/>
                </a:cubicBezTo>
                <a:cubicBezTo>
                  <a:pt x="735553" y="607996"/>
                  <a:pt x="723509" y="622165"/>
                  <a:pt x="746125" y="609600"/>
                </a:cubicBezTo>
                <a:cubicBezTo>
                  <a:pt x="750751" y="607030"/>
                  <a:pt x="754519" y="603151"/>
                  <a:pt x="758825" y="600075"/>
                </a:cubicBezTo>
                <a:cubicBezTo>
                  <a:pt x="761930" y="597857"/>
                  <a:pt x="765419" y="596168"/>
                  <a:pt x="768350" y="593725"/>
                </a:cubicBezTo>
                <a:cubicBezTo>
                  <a:pt x="771799" y="590850"/>
                  <a:pt x="774221" y="586810"/>
                  <a:pt x="777875" y="584200"/>
                </a:cubicBezTo>
                <a:cubicBezTo>
                  <a:pt x="784741" y="579296"/>
                  <a:pt x="792327" y="577266"/>
                  <a:pt x="800100" y="574675"/>
                </a:cubicBezTo>
                <a:cubicBezTo>
                  <a:pt x="818298" y="547378"/>
                  <a:pt x="794067" y="579502"/>
                  <a:pt x="815975" y="561975"/>
                </a:cubicBezTo>
                <a:cubicBezTo>
                  <a:pt x="818955" y="559591"/>
                  <a:pt x="819345" y="554834"/>
                  <a:pt x="822325" y="552450"/>
                </a:cubicBezTo>
                <a:cubicBezTo>
                  <a:pt x="825579" y="549847"/>
                  <a:pt x="846934" y="546258"/>
                  <a:pt x="847725" y="546100"/>
                </a:cubicBezTo>
                <a:cubicBezTo>
                  <a:pt x="855232" y="538593"/>
                  <a:pt x="860446" y="532481"/>
                  <a:pt x="869950" y="527050"/>
                </a:cubicBezTo>
                <a:cubicBezTo>
                  <a:pt x="876604" y="523247"/>
                  <a:pt x="893443" y="521716"/>
                  <a:pt x="898525" y="520700"/>
                </a:cubicBezTo>
                <a:cubicBezTo>
                  <a:pt x="943819" y="511641"/>
                  <a:pt x="852588" y="526013"/>
                  <a:pt x="942975" y="514350"/>
                </a:cubicBezTo>
                <a:cubicBezTo>
                  <a:pt x="965241" y="511477"/>
                  <a:pt x="987311" y="507059"/>
                  <a:pt x="1009650" y="504825"/>
                </a:cubicBezTo>
                <a:cubicBezTo>
                  <a:pt x="1081640" y="497626"/>
                  <a:pt x="1052042" y="501113"/>
                  <a:pt x="1098550" y="495300"/>
                </a:cubicBezTo>
                <a:cubicBezTo>
                  <a:pt x="1101725" y="494242"/>
                  <a:pt x="1105082" y="493622"/>
                  <a:pt x="1108075" y="492125"/>
                </a:cubicBezTo>
                <a:cubicBezTo>
                  <a:pt x="1111488" y="490418"/>
                  <a:pt x="1113869" y="486575"/>
                  <a:pt x="1117600" y="485775"/>
                </a:cubicBezTo>
                <a:cubicBezTo>
                  <a:pt x="1129030" y="483326"/>
                  <a:pt x="1140883" y="483658"/>
                  <a:pt x="1152525" y="482600"/>
                </a:cubicBezTo>
                <a:cubicBezTo>
                  <a:pt x="1157817" y="480483"/>
                  <a:pt x="1162871" y="477632"/>
                  <a:pt x="1168400" y="476250"/>
                </a:cubicBezTo>
                <a:cubicBezTo>
                  <a:pt x="1234346" y="459764"/>
                  <a:pt x="1150347" y="486501"/>
                  <a:pt x="1209675" y="466725"/>
                </a:cubicBezTo>
                <a:cubicBezTo>
                  <a:pt x="1203325" y="464608"/>
                  <a:pt x="1192742" y="466725"/>
                  <a:pt x="1190625" y="460375"/>
                </a:cubicBezTo>
                <a:cubicBezTo>
                  <a:pt x="1186070" y="446710"/>
                  <a:pt x="1190697" y="451662"/>
                  <a:pt x="1174750" y="447675"/>
                </a:cubicBezTo>
                <a:cubicBezTo>
                  <a:pt x="1171575" y="445558"/>
                  <a:pt x="1168156" y="443768"/>
                  <a:pt x="1165225" y="441325"/>
                </a:cubicBezTo>
                <a:cubicBezTo>
                  <a:pt x="1161776" y="438450"/>
                  <a:pt x="1159599" y="434028"/>
                  <a:pt x="1155700" y="431800"/>
                </a:cubicBezTo>
                <a:cubicBezTo>
                  <a:pt x="1153286" y="430420"/>
                  <a:pt x="1128084" y="425642"/>
                  <a:pt x="1127125" y="425450"/>
                </a:cubicBezTo>
                <a:cubicBezTo>
                  <a:pt x="1123950" y="422275"/>
                  <a:pt x="1121336" y="418416"/>
                  <a:pt x="1117600" y="415925"/>
                </a:cubicBezTo>
                <a:cubicBezTo>
                  <a:pt x="1088961" y="396832"/>
                  <a:pt x="1128525" y="431379"/>
                  <a:pt x="1098550" y="406400"/>
                </a:cubicBezTo>
                <a:cubicBezTo>
                  <a:pt x="1095101" y="403525"/>
                  <a:pt x="1092474" y="399750"/>
                  <a:pt x="1089025" y="396875"/>
                </a:cubicBezTo>
                <a:cubicBezTo>
                  <a:pt x="1078538" y="388136"/>
                  <a:pt x="1079222" y="391939"/>
                  <a:pt x="1066800" y="384175"/>
                </a:cubicBezTo>
                <a:cubicBezTo>
                  <a:pt x="1062313" y="381370"/>
                  <a:pt x="1058435" y="377685"/>
                  <a:pt x="1054100" y="374650"/>
                </a:cubicBezTo>
                <a:cubicBezTo>
                  <a:pt x="1044722" y="368085"/>
                  <a:pt x="1035050" y="361950"/>
                  <a:pt x="1025525" y="355600"/>
                </a:cubicBezTo>
                <a:lnTo>
                  <a:pt x="1016000" y="349250"/>
                </a:lnTo>
                <a:cubicBezTo>
                  <a:pt x="1010420" y="332511"/>
                  <a:pt x="1016513" y="346055"/>
                  <a:pt x="1003300" y="330200"/>
                </a:cubicBezTo>
                <a:cubicBezTo>
                  <a:pt x="1000857" y="327269"/>
                  <a:pt x="998657" y="324088"/>
                  <a:pt x="996950" y="320675"/>
                </a:cubicBezTo>
                <a:cubicBezTo>
                  <a:pt x="995453" y="317682"/>
                  <a:pt x="995866" y="313763"/>
                  <a:pt x="993775" y="311150"/>
                </a:cubicBezTo>
                <a:cubicBezTo>
                  <a:pt x="991391" y="308170"/>
                  <a:pt x="987425" y="306917"/>
                  <a:pt x="984250" y="304800"/>
                </a:cubicBezTo>
                <a:cubicBezTo>
                  <a:pt x="982133" y="301625"/>
                  <a:pt x="980880" y="297659"/>
                  <a:pt x="977900" y="295275"/>
                </a:cubicBezTo>
                <a:cubicBezTo>
                  <a:pt x="975287" y="293184"/>
                  <a:pt x="970742" y="294467"/>
                  <a:pt x="968375" y="292100"/>
                </a:cubicBezTo>
                <a:cubicBezTo>
                  <a:pt x="951442" y="275167"/>
                  <a:pt x="981075" y="287867"/>
                  <a:pt x="955675" y="279400"/>
                </a:cubicBezTo>
                <a:cubicBezTo>
                  <a:pt x="948168" y="271893"/>
                  <a:pt x="942954" y="265781"/>
                  <a:pt x="933450" y="260350"/>
                </a:cubicBezTo>
                <a:cubicBezTo>
                  <a:pt x="930544" y="258690"/>
                  <a:pt x="926851" y="258800"/>
                  <a:pt x="923925" y="257175"/>
                </a:cubicBezTo>
                <a:cubicBezTo>
                  <a:pt x="892997" y="239993"/>
                  <a:pt x="916995" y="247505"/>
                  <a:pt x="892175" y="241300"/>
                </a:cubicBezTo>
                <a:cubicBezTo>
                  <a:pt x="889000" y="239183"/>
                  <a:pt x="884067" y="238493"/>
                  <a:pt x="882650" y="234950"/>
                </a:cubicBezTo>
                <a:cubicBezTo>
                  <a:pt x="881407" y="231843"/>
                  <a:pt x="884328" y="228418"/>
                  <a:pt x="885825" y="225425"/>
                </a:cubicBezTo>
                <a:cubicBezTo>
                  <a:pt x="897492" y="202091"/>
                  <a:pt x="887538" y="232985"/>
                  <a:pt x="898525" y="200025"/>
                </a:cubicBezTo>
                <a:cubicBezTo>
                  <a:pt x="899905" y="195885"/>
                  <a:pt x="900552" y="191535"/>
                  <a:pt x="901700" y="187325"/>
                </a:cubicBezTo>
                <a:cubicBezTo>
                  <a:pt x="903727" y="179892"/>
                  <a:pt x="905836" y="172480"/>
                  <a:pt x="908050" y="165100"/>
                </a:cubicBezTo>
                <a:cubicBezTo>
                  <a:pt x="909012" y="161894"/>
                  <a:pt x="910306" y="158793"/>
                  <a:pt x="911225" y="155575"/>
                </a:cubicBezTo>
                <a:cubicBezTo>
                  <a:pt x="912424" y="151379"/>
                  <a:pt x="912681" y="146886"/>
                  <a:pt x="914400" y="142875"/>
                </a:cubicBezTo>
                <a:cubicBezTo>
                  <a:pt x="915903" y="139368"/>
                  <a:pt x="919200" y="136837"/>
                  <a:pt x="920750" y="133350"/>
                </a:cubicBezTo>
                <a:cubicBezTo>
                  <a:pt x="931057" y="110159"/>
                  <a:pt x="919301" y="116900"/>
                  <a:pt x="936625" y="111125"/>
                </a:cubicBezTo>
                <a:cubicBezTo>
                  <a:pt x="945740" y="74664"/>
                  <a:pt x="931784" y="118387"/>
                  <a:pt x="949325" y="92075"/>
                </a:cubicBezTo>
                <a:cubicBezTo>
                  <a:pt x="951746" y="88444"/>
                  <a:pt x="950781" y="83386"/>
                  <a:pt x="952500" y="79375"/>
                </a:cubicBezTo>
                <a:cubicBezTo>
                  <a:pt x="954003" y="75868"/>
                  <a:pt x="957143" y="73263"/>
                  <a:pt x="958850" y="69850"/>
                </a:cubicBezTo>
                <a:cubicBezTo>
                  <a:pt x="960347" y="66857"/>
                  <a:pt x="959882" y="62896"/>
                  <a:pt x="962025" y="60325"/>
                </a:cubicBezTo>
                <a:cubicBezTo>
                  <a:pt x="965413" y="56260"/>
                  <a:pt x="970492" y="53975"/>
                  <a:pt x="974725" y="50800"/>
                </a:cubicBezTo>
                <a:cubicBezTo>
                  <a:pt x="975783" y="47625"/>
                  <a:pt x="976403" y="44268"/>
                  <a:pt x="977900" y="41275"/>
                </a:cubicBezTo>
                <a:cubicBezTo>
                  <a:pt x="979607" y="37862"/>
                  <a:pt x="982357" y="35063"/>
                  <a:pt x="984250" y="31750"/>
                </a:cubicBezTo>
                <a:cubicBezTo>
                  <a:pt x="986598" y="27641"/>
                  <a:pt x="988483" y="23283"/>
                  <a:pt x="990600" y="19050"/>
                </a:cubicBezTo>
                <a:cubicBezTo>
                  <a:pt x="994239" y="854"/>
                  <a:pt x="988948" y="5588"/>
                  <a:pt x="1000125" y="0"/>
                </a:cubicBezTo>
              </a:path>
            </a:pathLst>
          </a:cu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oval"/>
          </a:ln>
          <a:effectLst/>
        </p:spPr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Conceitos: máximos locais e globais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41040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hill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climbing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(algoritmo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greedy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stochastic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hill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climbing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simulated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annealing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203848" y="5229200"/>
            <a:ext cx="55446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dirty="0" smtClean="0">
                <a:solidFill>
                  <a:schemeClr val="tx1"/>
                </a:solidFill>
              </a:rPr>
              <a:t>adaptado de Headlessplatter (2007) “Local_maximum.png”</a:t>
            </a:r>
            <a:endParaRPr lang="pt-PT" sz="1600" dirty="0">
              <a:solidFill>
                <a:schemeClr val="tx1"/>
              </a:solidFill>
            </a:endParaRPr>
          </a:p>
        </p:txBody>
      </p:sp>
      <p:sp>
        <p:nvSpPr>
          <p:cNvPr id="21" name="Freeform 20"/>
          <p:cNvSpPr/>
          <p:nvPr/>
        </p:nvSpPr>
        <p:spPr bwMode="auto">
          <a:xfrm>
            <a:off x="5718175" y="3714875"/>
            <a:ext cx="438520" cy="981744"/>
          </a:xfrm>
          <a:custGeom>
            <a:avLst/>
            <a:gdLst>
              <a:gd name="connsiteX0" fmla="*/ 438150 w 438520"/>
              <a:gd name="connsiteY0" fmla="*/ 981744 h 981744"/>
              <a:gd name="connsiteX1" fmla="*/ 434975 w 438520"/>
              <a:gd name="connsiteY1" fmla="*/ 969044 h 981744"/>
              <a:gd name="connsiteX2" fmla="*/ 438150 w 438520"/>
              <a:gd name="connsiteY2" fmla="*/ 959519 h 981744"/>
              <a:gd name="connsiteX3" fmla="*/ 431800 w 438520"/>
              <a:gd name="connsiteY3" fmla="*/ 940469 h 981744"/>
              <a:gd name="connsiteX4" fmla="*/ 428625 w 438520"/>
              <a:gd name="connsiteY4" fmla="*/ 930944 h 981744"/>
              <a:gd name="connsiteX5" fmla="*/ 425450 w 438520"/>
              <a:gd name="connsiteY5" fmla="*/ 921419 h 981744"/>
              <a:gd name="connsiteX6" fmla="*/ 422275 w 438520"/>
              <a:gd name="connsiteY6" fmla="*/ 905544 h 981744"/>
              <a:gd name="connsiteX7" fmla="*/ 400050 w 438520"/>
              <a:gd name="connsiteY7" fmla="*/ 873794 h 981744"/>
              <a:gd name="connsiteX8" fmla="*/ 387350 w 438520"/>
              <a:gd name="connsiteY8" fmla="*/ 857919 h 981744"/>
              <a:gd name="connsiteX9" fmla="*/ 384175 w 438520"/>
              <a:gd name="connsiteY9" fmla="*/ 848394 h 981744"/>
              <a:gd name="connsiteX10" fmla="*/ 377825 w 438520"/>
              <a:gd name="connsiteY10" fmla="*/ 838869 h 981744"/>
              <a:gd name="connsiteX11" fmla="*/ 365125 w 438520"/>
              <a:gd name="connsiteY11" fmla="*/ 797594 h 981744"/>
              <a:gd name="connsiteX12" fmla="*/ 358775 w 438520"/>
              <a:gd name="connsiteY12" fmla="*/ 772194 h 981744"/>
              <a:gd name="connsiteX13" fmla="*/ 352425 w 438520"/>
              <a:gd name="connsiteY13" fmla="*/ 721394 h 981744"/>
              <a:gd name="connsiteX14" fmla="*/ 349250 w 438520"/>
              <a:gd name="connsiteY14" fmla="*/ 673769 h 981744"/>
              <a:gd name="connsiteX15" fmla="*/ 346075 w 438520"/>
              <a:gd name="connsiteY15" fmla="*/ 664244 h 981744"/>
              <a:gd name="connsiteX16" fmla="*/ 336550 w 438520"/>
              <a:gd name="connsiteY16" fmla="*/ 651544 h 981744"/>
              <a:gd name="connsiteX17" fmla="*/ 323850 w 438520"/>
              <a:gd name="connsiteY17" fmla="*/ 635669 h 981744"/>
              <a:gd name="connsiteX18" fmla="*/ 320675 w 438520"/>
              <a:gd name="connsiteY18" fmla="*/ 626144 h 981744"/>
              <a:gd name="connsiteX19" fmla="*/ 311150 w 438520"/>
              <a:gd name="connsiteY19" fmla="*/ 591219 h 981744"/>
              <a:gd name="connsiteX20" fmla="*/ 307975 w 438520"/>
              <a:gd name="connsiteY20" fmla="*/ 565819 h 981744"/>
              <a:gd name="connsiteX21" fmla="*/ 301625 w 438520"/>
              <a:gd name="connsiteY21" fmla="*/ 556294 h 981744"/>
              <a:gd name="connsiteX22" fmla="*/ 295275 w 438520"/>
              <a:gd name="connsiteY22" fmla="*/ 534069 h 981744"/>
              <a:gd name="connsiteX23" fmla="*/ 288925 w 438520"/>
              <a:gd name="connsiteY23" fmla="*/ 521369 h 981744"/>
              <a:gd name="connsiteX24" fmla="*/ 282575 w 438520"/>
              <a:gd name="connsiteY24" fmla="*/ 502319 h 981744"/>
              <a:gd name="connsiteX25" fmla="*/ 276225 w 438520"/>
              <a:gd name="connsiteY25" fmla="*/ 489619 h 981744"/>
              <a:gd name="connsiteX26" fmla="*/ 273050 w 438520"/>
              <a:gd name="connsiteY26" fmla="*/ 480094 h 981744"/>
              <a:gd name="connsiteX27" fmla="*/ 269875 w 438520"/>
              <a:gd name="connsiteY27" fmla="*/ 467394 h 981744"/>
              <a:gd name="connsiteX28" fmla="*/ 263525 w 438520"/>
              <a:gd name="connsiteY28" fmla="*/ 457869 h 981744"/>
              <a:gd name="connsiteX29" fmla="*/ 260350 w 438520"/>
              <a:gd name="connsiteY29" fmla="*/ 429294 h 981744"/>
              <a:gd name="connsiteX30" fmla="*/ 257175 w 438520"/>
              <a:gd name="connsiteY30" fmla="*/ 416594 h 981744"/>
              <a:gd name="connsiteX31" fmla="*/ 254000 w 438520"/>
              <a:gd name="connsiteY31" fmla="*/ 388019 h 981744"/>
              <a:gd name="connsiteX32" fmla="*/ 247650 w 438520"/>
              <a:gd name="connsiteY32" fmla="*/ 375319 h 981744"/>
              <a:gd name="connsiteX33" fmla="*/ 244475 w 438520"/>
              <a:gd name="connsiteY33" fmla="*/ 362619 h 981744"/>
              <a:gd name="connsiteX34" fmla="*/ 241300 w 438520"/>
              <a:gd name="connsiteY34" fmla="*/ 346744 h 981744"/>
              <a:gd name="connsiteX35" fmla="*/ 234950 w 438520"/>
              <a:gd name="connsiteY35" fmla="*/ 337219 h 981744"/>
              <a:gd name="connsiteX36" fmla="*/ 225425 w 438520"/>
              <a:gd name="connsiteY36" fmla="*/ 318169 h 981744"/>
              <a:gd name="connsiteX37" fmla="*/ 215900 w 438520"/>
              <a:gd name="connsiteY37" fmla="*/ 295944 h 981744"/>
              <a:gd name="connsiteX38" fmla="*/ 212725 w 438520"/>
              <a:gd name="connsiteY38" fmla="*/ 283244 h 981744"/>
              <a:gd name="connsiteX39" fmla="*/ 206375 w 438520"/>
              <a:gd name="connsiteY39" fmla="*/ 254669 h 981744"/>
              <a:gd name="connsiteX40" fmla="*/ 200025 w 438520"/>
              <a:gd name="connsiteY40" fmla="*/ 241969 h 981744"/>
              <a:gd name="connsiteX41" fmla="*/ 190500 w 438520"/>
              <a:gd name="connsiteY41" fmla="*/ 238794 h 981744"/>
              <a:gd name="connsiteX42" fmla="*/ 177800 w 438520"/>
              <a:gd name="connsiteY42" fmla="*/ 207044 h 981744"/>
              <a:gd name="connsiteX43" fmla="*/ 168275 w 438520"/>
              <a:gd name="connsiteY43" fmla="*/ 200694 h 981744"/>
              <a:gd name="connsiteX44" fmla="*/ 155575 w 438520"/>
              <a:gd name="connsiteY44" fmla="*/ 181644 h 981744"/>
              <a:gd name="connsiteX45" fmla="*/ 152400 w 438520"/>
              <a:gd name="connsiteY45" fmla="*/ 172119 h 981744"/>
              <a:gd name="connsiteX46" fmla="*/ 130175 w 438520"/>
              <a:gd name="connsiteY46" fmla="*/ 143544 h 981744"/>
              <a:gd name="connsiteX47" fmla="*/ 114300 w 438520"/>
              <a:gd name="connsiteY47" fmla="*/ 105444 h 981744"/>
              <a:gd name="connsiteX48" fmla="*/ 104775 w 438520"/>
              <a:gd name="connsiteY48" fmla="*/ 102269 h 981744"/>
              <a:gd name="connsiteX49" fmla="*/ 92075 w 438520"/>
              <a:gd name="connsiteY49" fmla="*/ 86394 h 981744"/>
              <a:gd name="connsiteX50" fmla="*/ 76200 w 438520"/>
              <a:gd name="connsiteY50" fmla="*/ 67344 h 981744"/>
              <a:gd name="connsiteX51" fmla="*/ 57150 w 438520"/>
              <a:gd name="connsiteY51" fmla="*/ 54644 h 981744"/>
              <a:gd name="connsiteX52" fmla="*/ 50800 w 438520"/>
              <a:gd name="connsiteY52" fmla="*/ 45119 h 981744"/>
              <a:gd name="connsiteX53" fmla="*/ 41275 w 438520"/>
              <a:gd name="connsiteY53" fmla="*/ 41944 h 981744"/>
              <a:gd name="connsiteX54" fmla="*/ 38100 w 438520"/>
              <a:gd name="connsiteY54" fmla="*/ 32419 h 981744"/>
              <a:gd name="connsiteX55" fmla="*/ 28575 w 438520"/>
              <a:gd name="connsiteY55" fmla="*/ 26069 h 981744"/>
              <a:gd name="connsiteX56" fmla="*/ 19050 w 438520"/>
              <a:gd name="connsiteY56" fmla="*/ 7019 h 981744"/>
              <a:gd name="connsiteX57" fmla="*/ 6350 w 438520"/>
              <a:gd name="connsiteY57" fmla="*/ 669 h 981744"/>
              <a:gd name="connsiteX58" fmla="*/ 0 w 438520"/>
              <a:gd name="connsiteY58" fmla="*/ 669 h 981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38520" h="981744">
                <a:moveTo>
                  <a:pt x="438150" y="981744"/>
                </a:moveTo>
                <a:cubicBezTo>
                  <a:pt x="437092" y="977511"/>
                  <a:pt x="434975" y="973408"/>
                  <a:pt x="434975" y="969044"/>
                </a:cubicBezTo>
                <a:cubicBezTo>
                  <a:pt x="434975" y="965697"/>
                  <a:pt x="438520" y="962845"/>
                  <a:pt x="438150" y="959519"/>
                </a:cubicBezTo>
                <a:cubicBezTo>
                  <a:pt x="437411" y="952866"/>
                  <a:pt x="433917" y="946819"/>
                  <a:pt x="431800" y="940469"/>
                </a:cubicBezTo>
                <a:lnTo>
                  <a:pt x="428625" y="930944"/>
                </a:lnTo>
                <a:cubicBezTo>
                  <a:pt x="427567" y="927769"/>
                  <a:pt x="426106" y="924701"/>
                  <a:pt x="425450" y="921419"/>
                </a:cubicBezTo>
                <a:cubicBezTo>
                  <a:pt x="424392" y="916127"/>
                  <a:pt x="424508" y="910457"/>
                  <a:pt x="422275" y="905544"/>
                </a:cubicBezTo>
                <a:cubicBezTo>
                  <a:pt x="419268" y="898929"/>
                  <a:pt x="405398" y="880924"/>
                  <a:pt x="400050" y="873794"/>
                </a:cubicBezTo>
                <a:cubicBezTo>
                  <a:pt x="392070" y="849853"/>
                  <a:pt x="403763" y="878435"/>
                  <a:pt x="387350" y="857919"/>
                </a:cubicBezTo>
                <a:cubicBezTo>
                  <a:pt x="385259" y="855306"/>
                  <a:pt x="385672" y="851387"/>
                  <a:pt x="384175" y="848394"/>
                </a:cubicBezTo>
                <a:cubicBezTo>
                  <a:pt x="382468" y="844981"/>
                  <a:pt x="379375" y="842356"/>
                  <a:pt x="377825" y="838869"/>
                </a:cubicBezTo>
                <a:cubicBezTo>
                  <a:pt x="374617" y="831652"/>
                  <a:pt x="366892" y="804220"/>
                  <a:pt x="365125" y="797594"/>
                </a:cubicBezTo>
                <a:cubicBezTo>
                  <a:pt x="362876" y="789161"/>
                  <a:pt x="359857" y="780854"/>
                  <a:pt x="358775" y="772194"/>
                </a:cubicBezTo>
                <a:cubicBezTo>
                  <a:pt x="356658" y="755261"/>
                  <a:pt x="354069" y="738380"/>
                  <a:pt x="352425" y="721394"/>
                </a:cubicBezTo>
                <a:cubicBezTo>
                  <a:pt x="350892" y="705558"/>
                  <a:pt x="351007" y="689582"/>
                  <a:pt x="349250" y="673769"/>
                </a:cubicBezTo>
                <a:cubicBezTo>
                  <a:pt x="348880" y="670443"/>
                  <a:pt x="347735" y="667150"/>
                  <a:pt x="346075" y="664244"/>
                </a:cubicBezTo>
                <a:cubicBezTo>
                  <a:pt x="343450" y="659650"/>
                  <a:pt x="339725" y="655777"/>
                  <a:pt x="336550" y="651544"/>
                </a:cubicBezTo>
                <a:cubicBezTo>
                  <a:pt x="328570" y="627603"/>
                  <a:pt x="340263" y="656185"/>
                  <a:pt x="323850" y="635669"/>
                </a:cubicBezTo>
                <a:cubicBezTo>
                  <a:pt x="321759" y="633056"/>
                  <a:pt x="321556" y="629373"/>
                  <a:pt x="320675" y="626144"/>
                </a:cubicBezTo>
                <a:cubicBezTo>
                  <a:pt x="309932" y="586755"/>
                  <a:pt x="318458" y="613143"/>
                  <a:pt x="311150" y="591219"/>
                </a:cubicBezTo>
                <a:cubicBezTo>
                  <a:pt x="310092" y="582752"/>
                  <a:pt x="310220" y="574051"/>
                  <a:pt x="307975" y="565819"/>
                </a:cubicBezTo>
                <a:cubicBezTo>
                  <a:pt x="306971" y="562138"/>
                  <a:pt x="303332" y="559707"/>
                  <a:pt x="301625" y="556294"/>
                </a:cubicBezTo>
                <a:cubicBezTo>
                  <a:pt x="297787" y="548618"/>
                  <a:pt x="298327" y="542207"/>
                  <a:pt x="295275" y="534069"/>
                </a:cubicBezTo>
                <a:cubicBezTo>
                  <a:pt x="293613" y="529637"/>
                  <a:pt x="290683" y="525763"/>
                  <a:pt x="288925" y="521369"/>
                </a:cubicBezTo>
                <a:cubicBezTo>
                  <a:pt x="286439" y="515154"/>
                  <a:pt x="285568" y="508306"/>
                  <a:pt x="282575" y="502319"/>
                </a:cubicBezTo>
                <a:cubicBezTo>
                  <a:pt x="280458" y="498086"/>
                  <a:pt x="278089" y="493969"/>
                  <a:pt x="276225" y="489619"/>
                </a:cubicBezTo>
                <a:cubicBezTo>
                  <a:pt x="274907" y="486543"/>
                  <a:pt x="273969" y="483312"/>
                  <a:pt x="273050" y="480094"/>
                </a:cubicBezTo>
                <a:cubicBezTo>
                  <a:pt x="271851" y="475898"/>
                  <a:pt x="271594" y="471405"/>
                  <a:pt x="269875" y="467394"/>
                </a:cubicBezTo>
                <a:cubicBezTo>
                  <a:pt x="268372" y="463887"/>
                  <a:pt x="265642" y="461044"/>
                  <a:pt x="263525" y="457869"/>
                </a:cubicBezTo>
                <a:cubicBezTo>
                  <a:pt x="262467" y="448344"/>
                  <a:pt x="261807" y="438766"/>
                  <a:pt x="260350" y="429294"/>
                </a:cubicBezTo>
                <a:cubicBezTo>
                  <a:pt x="259686" y="424981"/>
                  <a:pt x="257839" y="420907"/>
                  <a:pt x="257175" y="416594"/>
                </a:cubicBezTo>
                <a:cubicBezTo>
                  <a:pt x="255718" y="407122"/>
                  <a:pt x="256155" y="397357"/>
                  <a:pt x="254000" y="388019"/>
                </a:cubicBezTo>
                <a:cubicBezTo>
                  <a:pt x="252936" y="383407"/>
                  <a:pt x="249312" y="379751"/>
                  <a:pt x="247650" y="375319"/>
                </a:cubicBezTo>
                <a:cubicBezTo>
                  <a:pt x="246118" y="371233"/>
                  <a:pt x="245422" y="366879"/>
                  <a:pt x="244475" y="362619"/>
                </a:cubicBezTo>
                <a:cubicBezTo>
                  <a:pt x="243304" y="357351"/>
                  <a:pt x="243195" y="351797"/>
                  <a:pt x="241300" y="346744"/>
                </a:cubicBezTo>
                <a:cubicBezTo>
                  <a:pt x="239960" y="343171"/>
                  <a:pt x="236657" y="340632"/>
                  <a:pt x="234950" y="337219"/>
                </a:cubicBezTo>
                <a:cubicBezTo>
                  <a:pt x="221805" y="310929"/>
                  <a:pt x="243623" y="345466"/>
                  <a:pt x="225425" y="318169"/>
                </a:cubicBezTo>
                <a:cubicBezTo>
                  <a:pt x="216310" y="281708"/>
                  <a:pt x="229056" y="326641"/>
                  <a:pt x="215900" y="295944"/>
                </a:cubicBezTo>
                <a:cubicBezTo>
                  <a:pt x="214181" y="291933"/>
                  <a:pt x="213581" y="287523"/>
                  <a:pt x="212725" y="283244"/>
                </a:cubicBezTo>
                <a:cubicBezTo>
                  <a:pt x="210109" y="270162"/>
                  <a:pt x="211009" y="265482"/>
                  <a:pt x="206375" y="254669"/>
                </a:cubicBezTo>
                <a:cubicBezTo>
                  <a:pt x="204511" y="250319"/>
                  <a:pt x="203372" y="245316"/>
                  <a:pt x="200025" y="241969"/>
                </a:cubicBezTo>
                <a:cubicBezTo>
                  <a:pt x="197658" y="239602"/>
                  <a:pt x="193675" y="239852"/>
                  <a:pt x="190500" y="238794"/>
                </a:cubicBezTo>
                <a:cubicBezTo>
                  <a:pt x="187872" y="228281"/>
                  <a:pt x="185888" y="215132"/>
                  <a:pt x="177800" y="207044"/>
                </a:cubicBezTo>
                <a:cubicBezTo>
                  <a:pt x="175102" y="204346"/>
                  <a:pt x="171450" y="202811"/>
                  <a:pt x="168275" y="200694"/>
                </a:cubicBezTo>
                <a:cubicBezTo>
                  <a:pt x="164042" y="194344"/>
                  <a:pt x="157988" y="188884"/>
                  <a:pt x="155575" y="181644"/>
                </a:cubicBezTo>
                <a:cubicBezTo>
                  <a:pt x="154517" y="178469"/>
                  <a:pt x="154025" y="175045"/>
                  <a:pt x="152400" y="172119"/>
                </a:cubicBezTo>
                <a:cubicBezTo>
                  <a:pt x="142906" y="155029"/>
                  <a:pt x="141745" y="155114"/>
                  <a:pt x="130175" y="143544"/>
                </a:cubicBezTo>
                <a:cubicBezTo>
                  <a:pt x="127774" y="133941"/>
                  <a:pt x="122292" y="108108"/>
                  <a:pt x="114300" y="105444"/>
                </a:cubicBezTo>
                <a:lnTo>
                  <a:pt x="104775" y="102269"/>
                </a:lnTo>
                <a:cubicBezTo>
                  <a:pt x="98594" y="83726"/>
                  <a:pt x="106436" y="100755"/>
                  <a:pt x="92075" y="86394"/>
                </a:cubicBezTo>
                <a:cubicBezTo>
                  <a:pt x="73731" y="68050"/>
                  <a:pt x="99606" y="85549"/>
                  <a:pt x="76200" y="67344"/>
                </a:cubicBezTo>
                <a:cubicBezTo>
                  <a:pt x="70176" y="62659"/>
                  <a:pt x="57150" y="54644"/>
                  <a:pt x="57150" y="54644"/>
                </a:cubicBezTo>
                <a:cubicBezTo>
                  <a:pt x="55033" y="51469"/>
                  <a:pt x="53780" y="47503"/>
                  <a:pt x="50800" y="45119"/>
                </a:cubicBezTo>
                <a:cubicBezTo>
                  <a:pt x="48187" y="43028"/>
                  <a:pt x="43642" y="44311"/>
                  <a:pt x="41275" y="41944"/>
                </a:cubicBezTo>
                <a:cubicBezTo>
                  <a:pt x="38908" y="39577"/>
                  <a:pt x="40191" y="35032"/>
                  <a:pt x="38100" y="32419"/>
                </a:cubicBezTo>
                <a:cubicBezTo>
                  <a:pt x="35716" y="29439"/>
                  <a:pt x="31750" y="28186"/>
                  <a:pt x="28575" y="26069"/>
                </a:cubicBezTo>
                <a:cubicBezTo>
                  <a:pt x="26408" y="19568"/>
                  <a:pt x="24731" y="11753"/>
                  <a:pt x="19050" y="7019"/>
                </a:cubicBezTo>
                <a:cubicBezTo>
                  <a:pt x="15414" y="3989"/>
                  <a:pt x="10840" y="2166"/>
                  <a:pt x="6350" y="669"/>
                </a:cubicBezTo>
                <a:cubicBezTo>
                  <a:pt x="4342" y="0"/>
                  <a:pt x="2117" y="669"/>
                  <a:pt x="0" y="669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oval"/>
          </a:ln>
          <a:effectLst/>
        </p:spPr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Freeform 21"/>
          <p:cNvSpPr/>
          <p:nvPr/>
        </p:nvSpPr>
        <p:spPr bwMode="auto">
          <a:xfrm>
            <a:off x="6132566" y="2937644"/>
            <a:ext cx="581606" cy="1758950"/>
          </a:xfrm>
          <a:custGeom>
            <a:avLst/>
            <a:gdLst>
              <a:gd name="connsiteX0" fmla="*/ 23759 w 581606"/>
              <a:gd name="connsiteY0" fmla="*/ 1758950 h 1758950"/>
              <a:gd name="connsiteX1" fmla="*/ 26934 w 581606"/>
              <a:gd name="connsiteY1" fmla="*/ 1724025 h 1758950"/>
              <a:gd name="connsiteX2" fmla="*/ 33284 w 581606"/>
              <a:gd name="connsiteY2" fmla="*/ 1711325 h 1758950"/>
              <a:gd name="connsiteX3" fmla="*/ 42809 w 581606"/>
              <a:gd name="connsiteY3" fmla="*/ 1708150 h 1758950"/>
              <a:gd name="connsiteX4" fmla="*/ 42809 w 581606"/>
              <a:gd name="connsiteY4" fmla="*/ 1673225 h 1758950"/>
              <a:gd name="connsiteX5" fmla="*/ 33284 w 581606"/>
              <a:gd name="connsiteY5" fmla="*/ 1670050 h 1758950"/>
              <a:gd name="connsiteX6" fmla="*/ 20584 w 581606"/>
              <a:gd name="connsiteY6" fmla="*/ 1654175 h 1758950"/>
              <a:gd name="connsiteX7" fmla="*/ 7884 w 581606"/>
              <a:gd name="connsiteY7" fmla="*/ 1641475 h 1758950"/>
              <a:gd name="connsiteX8" fmla="*/ 1534 w 581606"/>
              <a:gd name="connsiteY8" fmla="*/ 1631950 h 1758950"/>
              <a:gd name="connsiteX9" fmla="*/ 14234 w 581606"/>
              <a:gd name="connsiteY9" fmla="*/ 1616075 h 1758950"/>
              <a:gd name="connsiteX10" fmla="*/ 17409 w 581606"/>
              <a:gd name="connsiteY10" fmla="*/ 1597025 h 1758950"/>
              <a:gd name="connsiteX11" fmla="*/ 49159 w 581606"/>
              <a:gd name="connsiteY11" fmla="*/ 1581150 h 1758950"/>
              <a:gd name="connsiteX12" fmla="*/ 61859 w 581606"/>
              <a:gd name="connsiteY12" fmla="*/ 1574800 h 1758950"/>
              <a:gd name="connsiteX13" fmla="*/ 55509 w 581606"/>
              <a:gd name="connsiteY13" fmla="*/ 1539875 h 1758950"/>
              <a:gd name="connsiteX14" fmla="*/ 52334 w 581606"/>
              <a:gd name="connsiteY14" fmla="*/ 1527175 h 1758950"/>
              <a:gd name="connsiteX15" fmla="*/ 42809 w 581606"/>
              <a:gd name="connsiteY15" fmla="*/ 1520825 h 1758950"/>
              <a:gd name="connsiteX16" fmla="*/ 30109 w 581606"/>
              <a:gd name="connsiteY16" fmla="*/ 1508125 h 1758950"/>
              <a:gd name="connsiteX17" fmla="*/ 26934 w 581606"/>
              <a:gd name="connsiteY17" fmla="*/ 1498600 h 1758950"/>
              <a:gd name="connsiteX18" fmla="*/ 36459 w 581606"/>
              <a:gd name="connsiteY18" fmla="*/ 1492250 h 1758950"/>
              <a:gd name="connsiteX19" fmla="*/ 45984 w 581606"/>
              <a:gd name="connsiteY19" fmla="*/ 1489075 h 1758950"/>
              <a:gd name="connsiteX20" fmla="*/ 49159 w 581606"/>
              <a:gd name="connsiteY20" fmla="*/ 1479550 h 1758950"/>
              <a:gd name="connsiteX21" fmla="*/ 65034 w 581606"/>
              <a:gd name="connsiteY21" fmla="*/ 1460500 h 1758950"/>
              <a:gd name="connsiteX22" fmla="*/ 71384 w 581606"/>
              <a:gd name="connsiteY22" fmla="*/ 1450975 h 1758950"/>
              <a:gd name="connsiteX23" fmla="*/ 61859 w 581606"/>
              <a:gd name="connsiteY23" fmla="*/ 1428750 h 1758950"/>
              <a:gd name="connsiteX24" fmla="*/ 55509 w 581606"/>
              <a:gd name="connsiteY24" fmla="*/ 1400175 h 1758950"/>
              <a:gd name="connsiteX25" fmla="*/ 84084 w 581606"/>
              <a:gd name="connsiteY25" fmla="*/ 1374775 h 1758950"/>
              <a:gd name="connsiteX26" fmla="*/ 84084 w 581606"/>
              <a:gd name="connsiteY26" fmla="*/ 1374775 h 1758950"/>
              <a:gd name="connsiteX27" fmla="*/ 96784 w 581606"/>
              <a:gd name="connsiteY27" fmla="*/ 1365250 h 1758950"/>
              <a:gd name="connsiteX28" fmla="*/ 99959 w 581606"/>
              <a:gd name="connsiteY28" fmla="*/ 1327150 h 1758950"/>
              <a:gd name="connsiteX29" fmla="*/ 90434 w 581606"/>
              <a:gd name="connsiteY29" fmla="*/ 1320800 h 1758950"/>
              <a:gd name="connsiteX30" fmla="*/ 77734 w 581606"/>
              <a:gd name="connsiteY30" fmla="*/ 1317625 h 1758950"/>
              <a:gd name="connsiteX31" fmla="*/ 80909 w 581606"/>
              <a:gd name="connsiteY31" fmla="*/ 1282700 h 1758950"/>
              <a:gd name="connsiteX32" fmla="*/ 93609 w 581606"/>
              <a:gd name="connsiteY32" fmla="*/ 1266825 h 1758950"/>
              <a:gd name="connsiteX33" fmla="*/ 112659 w 581606"/>
              <a:gd name="connsiteY33" fmla="*/ 1260475 h 1758950"/>
              <a:gd name="connsiteX34" fmla="*/ 138059 w 581606"/>
              <a:gd name="connsiteY34" fmla="*/ 1247775 h 1758950"/>
              <a:gd name="connsiteX35" fmla="*/ 141234 w 581606"/>
              <a:gd name="connsiteY35" fmla="*/ 1200150 h 1758950"/>
              <a:gd name="connsiteX36" fmla="*/ 128534 w 581606"/>
              <a:gd name="connsiteY36" fmla="*/ 1196975 h 1758950"/>
              <a:gd name="connsiteX37" fmla="*/ 119009 w 581606"/>
              <a:gd name="connsiteY37" fmla="*/ 1190625 h 1758950"/>
              <a:gd name="connsiteX38" fmla="*/ 122184 w 581606"/>
              <a:gd name="connsiteY38" fmla="*/ 1146175 h 1758950"/>
              <a:gd name="connsiteX39" fmla="*/ 144409 w 581606"/>
              <a:gd name="connsiteY39" fmla="*/ 1136650 h 1758950"/>
              <a:gd name="connsiteX40" fmla="*/ 163459 w 581606"/>
              <a:gd name="connsiteY40" fmla="*/ 1123950 h 1758950"/>
              <a:gd name="connsiteX41" fmla="*/ 182509 w 581606"/>
              <a:gd name="connsiteY41" fmla="*/ 1108075 h 1758950"/>
              <a:gd name="connsiteX42" fmla="*/ 179334 w 581606"/>
              <a:gd name="connsiteY42" fmla="*/ 1069975 h 1758950"/>
              <a:gd name="connsiteX43" fmla="*/ 176159 w 581606"/>
              <a:gd name="connsiteY43" fmla="*/ 1060450 h 1758950"/>
              <a:gd name="connsiteX44" fmla="*/ 166634 w 581606"/>
              <a:gd name="connsiteY44" fmla="*/ 1054100 h 1758950"/>
              <a:gd name="connsiteX45" fmla="*/ 176159 w 581606"/>
              <a:gd name="connsiteY45" fmla="*/ 1035050 h 1758950"/>
              <a:gd name="connsiteX46" fmla="*/ 185684 w 581606"/>
              <a:gd name="connsiteY46" fmla="*/ 1031875 h 1758950"/>
              <a:gd name="connsiteX47" fmla="*/ 201559 w 581606"/>
              <a:gd name="connsiteY47" fmla="*/ 1000125 h 1758950"/>
              <a:gd name="connsiteX48" fmla="*/ 211084 w 581606"/>
              <a:gd name="connsiteY48" fmla="*/ 996950 h 1758950"/>
              <a:gd name="connsiteX49" fmla="*/ 214259 w 581606"/>
              <a:gd name="connsiteY49" fmla="*/ 987425 h 1758950"/>
              <a:gd name="connsiteX50" fmla="*/ 195209 w 581606"/>
              <a:gd name="connsiteY50" fmla="*/ 974725 h 1758950"/>
              <a:gd name="connsiteX51" fmla="*/ 195209 w 581606"/>
              <a:gd name="connsiteY51" fmla="*/ 933450 h 1758950"/>
              <a:gd name="connsiteX52" fmla="*/ 204734 w 581606"/>
              <a:gd name="connsiteY52" fmla="*/ 930275 h 1758950"/>
              <a:gd name="connsiteX53" fmla="*/ 214259 w 581606"/>
              <a:gd name="connsiteY53" fmla="*/ 920750 h 1758950"/>
              <a:gd name="connsiteX54" fmla="*/ 220609 w 581606"/>
              <a:gd name="connsiteY54" fmla="*/ 911225 h 1758950"/>
              <a:gd name="connsiteX55" fmla="*/ 239659 w 581606"/>
              <a:gd name="connsiteY55" fmla="*/ 904875 h 1758950"/>
              <a:gd name="connsiteX56" fmla="*/ 242834 w 581606"/>
              <a:gd name="connsiteY56" fmla="*/ 895350 h 1758950"/>
              <a:gd name="connsiteX57" fmla="*/ 230134 w 581606"/>
              <a:gd name="connsiteY57" fmla="*/ 860425 h 1758950"/>
              <a:gd name="connsiteX58" fmla="*/ 220609 w 581606"/>
              <a:gd name="connsiteY58" fmla="*/ 854075 h 1758950"/>
              <a:gd name="connsiteX59" fmla="*/ 217434 w 581606"/>
              <a:gd name="connsiteY59" fmla="*/ 838200 h 1758950"/>
              <a:gd name="connsiteX60" fmla="*/ 223784 w 581606"/>
              <a:gd name="connsiteY60" fmla="*/ 812800 h 1758950"/>
              <a:gd name="connsiteX61" fmla="*/ 230134 w 581606"/>
              <a:gd name="connsiteY61" fmla="*/ 793750 h 1758950"/>
              <a:gd name="connsiteX62" fmla="*/ 258709 w 581606"/>
              <a:gd name="connsiteY62" fmla="*/ 768350 h 1758950"/>
              <a:gd name="connsiteX63" fmla="*/ 242834 w 581606"/>
              <a:gd name="connsiteY63" fmla="*/ 736600 h 1758950"/>
              <a:gd name="connsiteX64" fmla="*/ 226959 w 581606"/>
              <a:gd name="connsiteY64" fmla="*/ 723900 h 1758950"/>
              <a:gd name="connsiteX65" fmla="*/ 236484 w 581606"/>
              <a:gd name="connsiteY65" fmla="*/ 692150 h 1758950"/>
              <a:gd name="connsiteX66" fmla="*/ 246009 w 581606"/>
              <a:gd name="connsiteY66" fmla="*/ 688975 h 1758950"/>
              <a:gd name="connsiteX67" fmla="*/ 249184 w 581606"/>
              <a:gd name="connsiteY67" fmla="*/ 679450 h 1758950"/>
              <a:gd name="connsiteX68" fmla="*/ 258709 w 581606"/>
              <a:gd name="connsiteY68" fmla="*/ 676275 h 1758950"/>
              <a:gd name="connsiteX69" fmla="*/ 271409 w 581606"/>
              <a:gd name="connsiteY69" fmla="*/ 669925 h 1758950"/>
              <a:gd name="connsiteX70" fmla="*/ 290459 w 581606"/>
              <a:gd name="connsiteY70" fmla="*/ 660400 h 1758950"/>
              <a:gd name="connsiteX71" fmla="*/ 284109 w 581606"/>
              <a:gd name="connsiteY71" fmla="*/ 644525 h 1758950"/>
              <a:gd name="connsiteX72" fmla="*/ 277759 w 581606"/>
              <a:gd name="connsiteY72" fmla="*/ 625475 h 1758950"/>
              <a:gd name="connsiteX73" fmla="*/ 271409 w 581606"/>
              <a:gd name="connsiteY73" fmla="*/ 615950 h 1758950"/>
              <a:gd name="connsiteX74" fmla="*/ 265059 w 581606"/>
              <a:gd name="connsiteY74" fmla="*/ 581025 h 1758950"/>
              <a:gd name="connsiteX75" fmla="*/ 258709 w 581606"/>
              <a:gd name="connsiteY75" fmla="*/ 571500 h 1758950"/>
              <a:gd name="connsiteX76" fmla="*/ 265059 w 581606"/>
              <a:gd name="connsiteY76" fmla="*/ 561975 h 1758950"/>
              <a:gd name="connsiteX77" fmla="*/ 274584 w 581606"/>
              <a:gd name="connsiteY77" fmla="*/ 558800 h 1758950"/>
              <a:gd name="connsiteX78" fmla="*/ 284109 w 581606"/>
              <a:gd name="connsiteY78" fmla="*/ 552450 h 1758950"/>
              <a:gd name="connsiteX79" fmla="*/ 322209 w 581606"/>
              <a:gd name="connsiteY79" fmla="*/ 546100 h 1758950"/>
              <a:gd name="connsiteX80" fmla="*/ 350784 w 581606"/>
              <a:gd name="connsiteY80" fmla="*/ 536575 h 1758950"/>
              <a:gd name="connsiteX81" fmla="*/ 347609 w 581606"/>
              <a:gd name="connsiteY81" fmla="*/ 498475 h 1758950"/>
              <a:gd name="connsiteX82" fmla="*/ 344434 w 581606"/>
              <a:gd name="connsiteY82" fmla="*/ 488950 h 1758950"/>
              <a:gd name="connsiteX83" fmla="*/ 334909 w 581606"/>
              <a:gd name="connsiteY83" fmla="*/ 463550 h 1758950"/>
              <a:gd name="connsiteX84" fmla="*/ 338084 w 581606"/>
              <a:gd name="connsiteY84" fmla="*/ 450850 h 1758950"/>
              <a:gd name="connsiteX85" fmla="*/ 357134 w 581606"/>
              <a:gd name="connsiteY85" fmla="*/ 447675 h 1758950"/>
              <a:gd name="connsiteX86" fmla="*/ 376184 w 581606"/>
              <a:gd name="connsiteY86" fmla="*/ 441325 h 1758950"/>
              <a:gd name="connsiteX87" fmla="*/ 385709 w 581606"/>
              <a:gd name="connsiteY87" fmla="*/ 434975 h 1758950"/>
              <a:gd name="connsiteX88" fmla="*/ 401584 w 581606"/>
              <a:gd name="connsiteY88" fmla="*/ 431800 h 1758950"/>
              <a:gd name="connsiteX89" fmla="*/ 411109 w 581606"/>
              <a:gd name="connsiteY89" fmla="*/ 428625 h 1758950"/>
              <a:gd name="connsiteX90" fmla="*/ 407934 w 581606"/>
              <a:gd name="connsiteY90" fmla="*/ 419100 h 1758950"/>
              <a:gd name="connsiteX91" fmla="*/ 401584 w 581606"/>
              <a:gd name="connsiteY91" fmla="*/ 371475 h 1758950"/>
              <a:gd name="connsiteX92" fmla="*/ 388884 w 581606"/>
              <a:gd name="connsiteY92" fmla="*/ 352425 h 1758950"/>
              <a:gd name="connsiteX93" fmla="*/ 382534 w 581606"/>
              <a:gd name="connsiteY93" fmla="*/ 342900 h 1758950"/>
              <a:gd name="connsiteX94" fmla="*/ 388884 w 581606"/>
              <a:gd name="connsiteY94" fmla="*/ 317500 h 1758950"/>
              <a:gd name="connsiteX95" fmla="*/ 392059 w 581606"/>
              <a:gd name="connsiteY95" fmla="*/ 307975 h 1758950"/>
              <a:gd name="connsiteX96" fmla="*/ 411109 w 581606"/>
              <a:gd name="connsiteY96" fmla="*/ 298450 h 1758950"/>
              <a:gd name="connsiteX97" fmla="*/ 430159 w 581606"/>
              <a:gd name="connsiteY97" fmla="*/ 295275 h 1758950"/>
              <a:gd name="connsiteX98" fmla="*/ 442859 w 581606"/>
              <a:gd name="connsiteY98" fmla="*/ 288925 h 1758950"/>
              <a:gd name="connsiteX99" fmla="*/ 442859 w 581606"/>
              <a:gd name="connsiteY99" fmla="*/ 257175 h 1758950"/>
              <a:gd name="connsiteX100" fmla="*/ 433334 w 581606"/>
              <a:gd name="connsiteY100" fmla="*/ 254000 h 1758950"/>
              <a:gd name="connsiteX101" fmla="*/ 420634 w 581606"/>
              <a:gd name="connsiteY101" fmla="*/ 215900 h 1758950"/>
              <a:gd name="connsiteX102" fmla="*/ 442859 w 581606"/>
              <a:gd name="connsiteY102" fmla="*/ 203200 h 1758950"/>
              <a:gd name="connsiteX103" fmla="*/ 465084 w 581606"/>
              <a:gd name="connsiteY103" fmla="*/ 196850 h 1758950"/>
              <a:gd name="connsiteX104" fmla="*/ 474609 w 581606"/>
              <a:gd name="connsiteY104" fmla="*/ 190500 h 1758950"/>
              <a:gd name="connsiteX105" fmla="*/ 474609 w 581606"/>
              <a:gd name="connsiteY105" fmla="*/ 168275 h 1758950"/>
              <a:gd name="connsiteX106" fmla="*/ 468259 w 581606"/>
              <a:gd name="connsiteY106" fmla="*/ 158750 h 1758950"/>
              <a:gd name="connsiteX107" fmla="*/ 461909 w 581606"/>
              <a:gd name="connsiteY107" fmla="*/ 139700 h 1758950"/>
              <a:gd name="connsiteX108" fmla="*/ 468259 w 581606"/>
              <a:gd name="connsiteY108" fmla="*/ 130175 h 1758950"/>
              <a:gd name="connsiteX109" fmla="*/ 474609 w 581606"/>
              <a:gd name="connsiteY109" fmla="*/ 111125 h 1758950"/>
              <a:gd name="connsiteX110" fmla="*/ 493659 w 581606"/>
              <a:gd name="connsiteY110" fmla="*/ 104775 h 1758950"/>
              <a:gd name="connsiteX111" fmla="*/ 503184 w 581606"/>
              <a:gd name="connsiteY111" fmla="*/ 101600 h 1758950"/>
              <a:gd name="connsiteX112" fmla="*/ 525409 w 581606"/>
              <a:gd name="connsiteY112" fmla="*/ 98425 h 1758950"/>
              <a:gd name="connsiteX113" fmla="*/ 531759 w 581606"/>
              <a:gd name="connsiteY113" fmla="*/ 60325 h 1758950"/>
              <a:gd name="connsiteX114" fmla="*/ 541284 w 581606"/>
              <a:gd name="connsiteY114" fmla="*/ 38100 h 1758950"/>
              <a:gd name="connsiteX115" fmla="*/ 573034 w 581606"/>
              <a:gd name="connsiteY115" fmla="*/ 25400 h 1758950"/>
              <a:gd name="connsiteX116" fmla="*/ 579384 w 581606"/>
              <a:gd name="connsiteY116" fmla="*/ 15875 h 1758950"/>
              <a:gd name="connsiteX117" fmla="*/ 563509 w 581606"/>
              <a:gd name="connsiteY117" fmla="*/ 3175 h 1758950"/>
              <a:gd name="connsiteX118" fmla="*/ 563509 w 581606"/>
              <a:gd name="connsiteY118" fmla="*/ 0 h 175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581606" h="1758950">
                <a:moveTo>
                  <a:pt x="23759" y="1758950"/>
                </a:moveTo>
                <a:cubicBezTo>
                  <a:pt x="19704" y="1738677"/>
                  <a:pt x="18340" y="1745509"/>
                  <a:pt x="26934" y="1724025"/>
                </a:cubicBezTo>
                <a:cubicBezTo>
                  <a:pt x="28692" y="1719631"/>
                  <a:pt x="29937" y="1714672"/>
                  <a:pt x="33284" y="1711325"/>
                </a:cubicBezTo>
                <a:cubicBezTo>
                  <a:pt x="35651" y="1708958"/>
                  <a:pt x="39634" y="1709208"/>
                  <a:pt x="42809" y="1708150"/>
                </a:cubicBezTo>
                <a:cubicBezTo>
                  <a:pt x="47140" y="1695157"/>
                  <a:pt x="50331" y="1690150"/>
                  <a:pt x="42809" y="1673225"/>
                </a:cubicBezTo>
                <a:cubicBezTo>
                  <a:pt x="41450" y="1670167"/>
                  <a:pt x="36459" y="1671108"/>
                  <a:pt x="33284" y="1670050"/>
                </a:cubicBezTo>
                <a:cubicBezTo>
                  <a:pt x="25304" y="1646109"/>
                  <a:pt x="36997" y="1674691"/>
                  <a:pt x="20584" y="1654175"/>
                </a:cubicBezTo>
                <a:cubicBezTo>
                  <a:pt x="8269" y="1638781"/>
                  <a:pt x="28666" y="1648402"/>
                  <a:pt x="7884" y="1641475"/>
                </a:cubicBezTo>
                <a:cubicBezTo>
                  <a:pt x="5767" y="1638300"/>
                  <a:pt x="2161" y="1635714"/>
                  <a:pt x="1534" y="1631950"/>
                </a:cubicBezTo>
                <a:cubicBezTo>
                  <a:pt x="0" y="1622748"/>
                  <a:pt x="8669" y="1619785"/>
                  <a:pt x="14234" y="1616075"/>
                </a:cubicBezTo>
                <a:cubicBezTo>
                  <a:pt x="15292" y="1609725"/>
                  <a:pt x="13717" y="1602299"/>
                  <a:pt x="17409" y="1597025"/>
                </a:cubicBezTo>
                <a:cubicBezTo>
                  <a:pt x="27859" y="1582096"/>
                  <a:pt x="36048" y="1586067"/>
                  <a:pt x="49159" y="1581150"/>
                </a:cubicBezTo>
                <a:cubicBezTo>
                  <a:pt x="53591" y="1579488"/>
                  <a:pt x="57626" y="1576917"/>
                  <a:pt x="61859" y="1574800"/>
                </a:cubicBezTo>
                <a:cubicBezTo>
                  <a:pt x="59561" y="1561014"/>
                  <a:pt x="58467" y="1553188"/>
                  <a:pt x="55509" y="1539875"/>
                </a:cubicBezTo>
                <a:cubicBezTo>
                  <a:pt x="54562" y="1535615"/>
                  <a:pt x="54755" y="1530806"/>
                  <a:pt x="52334" y="1527175"/>
                </a:cubicBezTo>
                <a:cubicBezTo>
                  <a:pt x="50217" y="1524000"/>
                  <a:pt x="45984" y="1522942"/>
                  <a:pt x="42809" y="1520825"/>
                </a:cubicBezTo>
                <a:cubicBezTo>
                  <a:pt x="34342" y="1495425"/>
                  <a:pt x="47042" y="1525058"/>
                  <a:pt x="30109" y="1508125"/>
                </a:cubicBezTo>
                <a:cubicBezTo>
                  <a:pt x="27742" y="1505758"/>
                  <a:pt x="27992" y="1501775"/>
                  <a:pt x="26934" y="1498600"/>
                </a:cubicBezTo>
                <a:cubicBezTo>
                  <a:pt x="30109" y="1496483"/>
                  <a:pt x="33046" y="1493957"/>
                  <a:pt x="36459" y="1492250"/>
                </a:cubicBezTo>
                <a:cubicBezTo>
                  <a:pt x="39452" y="1490753"/>
                  <a:pt x="43617" y="1491442"/>
                  <a:pt x="45984" y="1489075"/>
                </a:cubicBezTo>
                <a:cubicBezTo>
                  <a:pt x="48351" y="1486708"/>
                  <a:pt x="47841" y="1482626"/>
                  <a:pt x="49159" y="1479550"/>
                </a:cubicBezTo>
                <a:cubicBezTo>
                  <a:pt x="55604" y="1464511"/>
                  <a:pt x="52870" y="1468609"/>
                  <a:pt x="65034" y="1460500"/>
                </a:cubicBezTo>
                <a:cubicBezTo>
                  <a:pt x="67151" y="1457325"/>
                  <a:pt x="70844" y="1454753"/>
                  <a:pt x="71384" y="1450975"/>
                </a:cubicBezTo>
                <a:cubicBezTo>
                  <a:pt x="72852" y="1440696"/>
                  <a:pt x="65760" y="1436551"/>
                  <a:pt x="61859" y="1428750"/>
                </a:cubicBezTo>
                <a:cubicBezTo>
                  <a:pt x="57951" y="1420934"/>
                  <a:pt x="56728" y="1407492"/>
                  <a:pt x="55509" y="1400175"/>
                </a:cubicBezTo>
                <a:cubicBezTo>
                  <a:pt x="72506" y="1388844"/>
                  <a:pt x="62336" y="1396523"/>
                  <a:pt x="84084" y="1374775"/>
                </a:cubicBezTo>
                <a:lnTo>
                  <a:pt x="84084" y="1374775"/>
                </a:lnTo>
                <a:lnTo>
                  <a:pt x="96784" y="1365250"/>
                </a:lnTo>
                <a:cubicBezTo>
                  <a:pt x="101613" y="1350762"/>
                  <a:pt x="107655" y="1342541"/>
                  <a:pt x="99959" y="1327150"/>
                </a:cubicBezTo>
                <a:cubicBezTo>
                  <a:pt x="98252" y="1323737"/>
                  <a:pt x="93941" y="1322303"/>
                  <a:pt x="90434" y="1320800"/>
                </a:cubicBezTo>
                <a:cubicBezTo>
                  <a:pt x="86423" y="1319081"/>
                  <a:pt x="81967" y="1318683"/>
                  <a:pt x="77734" y="1317625"/>
                </a:cubicBezTo>
                <a:cubicBezTo>
                  <a:pt x="71937" y="1300233"/>
                  <a:pt x="73389" y="1310273"/>
                  <a:pt x="80909" y="1282700"/>
                </a:cubicBezTo>
                <a:cubicBezTo>
                  <a:pt x="83640" y="1272688"/>
                  <a:pt x="83182" y="1271459"/>
                  <a:pt x="93609" y="1266825"/>
                </a:cubicBezTo>
                <a:cubicBezTo>
                  <a:pt x="99726" y="1264107"/>
                  <a:pt x="106672" y="1263468"/>
                  <a:pt x="112659" y="1260475"/>
                </a:cubicBezTo>
                <a:lnTo>
                  <a:pt x="138059" y="1247775"/>
                </a:lnTo>
                <a:cubicBezTo>
                  <a:pt x="142068" y="1241761"/>
                  <a:pt x="171933" y="1207825"/>
                  <a:pt x="141234" y="1200150"/>
                </a:cubicBezTo>
                <a:lnTo>
                  <a:pt x="128534" y="1196975"/>
                </a:lnTo>
                <a:cubicBezTo>
                  <a:pt x="125359" y="1194858"/>
                  <a:pt x="121126" y="1193800"/>
                  <a:pt x="119009" y="1190625"/>
                </a:cubicBezTo>
                <a:cubicBezTo>
                  <a:pt x="111576" y="1179475"/>
                  <a:pt x="119036" y="1152471"/>
                  <a:pt x="122184" y="1146175"/>
                </a:cubicBezTo>
                <a:cubicBezTo>
                  <a:pt x="124630" y="1141284"/>
                  <a:pt x="139761" y="1139232"/>
                  <a:pt x="144409" y="1136650"/>
                </a:cubicBezTo>
                <a:cubicBezTo>
                  <a:pt x="151080" y="1132944"/>
                  <a:pt x="158880" y="1130055"/>
                  <a:pt x="163459" y="1123950"/>
                </a:cubicBezTo>
                <a:cubicBezTo>
                  <a:pt x="174992" y="1108573"/>
                  <a:pt x="167964" y="1112923"/>
                  <a:pt x="182509" y="1108075"/>
                </a:cubicBezTo>
                <a:cubicBezTo>
                  <a:pt x="181451" y="1095375"/>
                  <a:pt x="181018" y="1082607"/>
                  <a:pt x="179334" y="1069975"/>
                </a:cubicBezTo>
                <a:cubicBezTo>
                  <a:pt x="178892" y="1066658"/>
                  <a:pt x="178250" y="1063063"/>
                  <a:pt x="176159" y="1060450"/>
                </a:cubicBezTo>
                <a:cubicBezTo>
                  <a:pt x="173775" y="1057470"/>
                  <a:pt x="169809" y="1056217"/>
                  <a:pt x="166634" y="1054100"/>
                </a:cubicBezTo>
                <a:cubicBezTo>
                  <a:pt x="168726" y="1047825"/>
                  <a:pt x="170564" y="1039526"/>
                  <a:pt x="176159" y="1035050"/>
                </a:cubicBezTo>
                <a:cubicBezTo>
                  <a:pt x="178772" y="1032959"/>
                  <a:pt x="182509" y="1032933"/>
                  <a:pt x="185684" y="1031875"/>
                </a:cubicBezTo>
                <a:cubicBezTo>
                  <a:pt x="187959" y="1022774"/>
                  <a:pt x="191250" y="1003561"/>
                  <a:pt x="201559" y="1000125"/>
                </a:cubicBezTo>
                <a:lnTo>
                  <a:pt x="211084" y="996950"/>
                </a:lnTo>
                <a:cubicBezTo>
                  <a:pt x="212142" y="993775"/>
                  <a:pt x="215317" y="990600"/>
                  <a:pt x="214259" y="987425"/>
                </a:cubicBezTo>
                <a:cubicBezTo>
                  <a:pt x="211286" y="978506"/>
                  <a:pt x="202346" y="977104"/>
                  <a:pt x="195209" y="974725"/>
                </a:cubicBezTo>
                <a:cubicBezTo>
                  <a:pt x="191375" y="959388"/>
                  <a:pt x="187895" y="951734"/>
                  <a:pt x="195209" y="933450"/>
                </a:cubicBezTo>
                <a:cubicBezTo>
                  <a:pt x="196452" y="930343"/>
                  <a:pt x="201559" y="931333"/>
                  <a:pt x="204734" y="930275"/>
                </a:cubicBezTo>
                <a:cubicBezTo>
                  <a:pt x="207909" y="927100"/>
                  <a:pt x="211384" y="924199"/>
                  <a:pt x="214259" y="920750"/>
                </a:cubicBezTo>
                <a:cubicBezTo>
                  <a:pt x="216702" y="917819"/>
                  <a:pt x="217373" y="913247"/>
                  <a:pt x="220609" y="911225"/>
                </a:cubicBezTo>
                <a:cubicBezTo>
                  <a:pt x="226285" y="907677"/>
                  <a:pt x="239659" y="904875"/>
                  <a:pt x="239659" y="904875"/>
                </a:cubicBezTo>
                <a:cubicBezTo>
                  <a:pt x="240717" y="901700"/>
                  <a:pt x="243137" y="898683"/>
                  <a:pt x="242834" y="895350"/>
                </a:cubicBezTo>
                <a:cubicBezTo>
                  <a:pt x="241931" y="885418"/>
                  <a:pt x="238539" y="868830"/>
                  <a:pt x="230134" y="860425"/>
                </a:cubicBezTo>
                <a:cubicBezTo>
                  <a:pt x="227436" y="857727"/>
                  <a:pt x="223784" y="856192"/>
                  <a:pt x="220609" y="854075"/>
                </a:cubicBezTo>
                <a:cubicBezTo>
                  <a:pt x="219551" y="848783"/>
                  <a:pt x="217020" y="843581"/>
                  <a:pt x="217434" y="838200"/>
                </a:cubicBezTo>
                <a:cubicBezTo>
                  <a:pt x="218103" y="829498"/>
                  <a:pt x="221386" y="821191"/>
                  <a:pt x="223784" y="812800"/>
                </a:cubicBezTo>
                <a:cubicBezTo>
                  <a:pt x="225623" y="806364"/>
                  <a:pt x="225401" y="798483"/>
                  <a:pt x="230134" y="793750"/>
                </a:cubicBezTo>
                <a:cubicBezTo>
                  <a:pt x="251882" y="772002"/>
                  <a:pt x="241712" y="779681"/>
                  <a:pt x="258709" y="768350"/>
                </a:cubicBezTo>
                <a:cubicBezTo>
                  <a:pt x="252637" y="713698"/>
                  <a:pt x="265931" y="751998"/>
                  <a:pt x="242834" y="736600"/>
                </a:cubicBezTo>
                <a:cubicBezTo>
                  <a:pt x="214111" y="717452"/>
                  <a:pt x="258098" y="734280"/>
                  <a:pt x="226959" y="723900"/>
                </a:cubicBezTo>
                <a:cubicBezTo>
                  <a:pt x="228092" y="719366"/>
                  <a:pt x="234376" y="692853"/>
                  <a:pt x="236484" y="692150"/>
                </a:cubicBezTo>
                <a:lnTo>
                  <a:pt x="246009" y="688975"/>
                </a:lnTo>
                <a:cubicBezTo>
                  <a:pt x="247067" y="685800"/>
                  <a:pt x="246817" y="681817"/>
                  <a:pt x="249184" y="679450"/>
                </a:cubicBezTo>
                <a:cubicBezTo>
                  <a:pt x="251551" y="677083"/>
                  <a:pt x="255633" y="677593"/>
                  <a:pt x="258709" y="676275"/>
                </a:cubicBezTo>
                <a:cubicBezTo>
                  <a:pt x="263059" y="674411"/>
                  <a:pt x="267059" y="671789"/>
                  <a:pt x="271409" y="669925"/>
                </a:cubicBezTo>
                <a:cubicBezTo>
                  <a:pt x="289812" y="662038"/>
                  <a:pt x="272154" y="672603"/>
                  <a:pt x="290459" y="660400"/>
                </a:cubicBezTo>
                <a:cubicBezTo>
                  <a:pt x="288342" y="655108"/>
                  <a:pt x="286057" y="649881"/>
                  <a:pt x="284109" y="644525"/>
                </a:cubicBezTo>
                <a:cubicBezTo>
                  <a:pt x="281822" y="638235"/>
                  <a:pt x="281472" y="631044"/>
                  <a:pt x="277759" y="625475"/>
                </a:cubicBezTo>
                <a:lnTo>
                  <a:pt x="271409" y="615950"/>
                </a:lnTo>
                <a:cubicBezTo>
                  <a:pt x="270673" y="610800"/>
                  <a:pt x="268267" y="588510"/>
                  <a:pt x="265059" y="581025"/>
                </a:cubicBezTo>
                <a:cubicBezTo>
                  <a:pt x="263556" y="577518"/>
                  <a:pt x="260826" y="574675"/>
                  <a:pt x="258709" y="571500"/>
                </a:cubicBezTo>
                <a:cubicBezTo>
                  <a:pt x="260826" y="568325"/>
                  <a:pt x="262079" y="564359"/>
                  <a:pt x="265059" y="561975"/>
                </a:cubicBezTo>
                <a:cubicBezTo>
                  <a:pt x="267672" y="559884"/>
                  <a:pt x="271591" y="560297"/>
                  <a:pt x="274584" y="558800"/>
                </a:cubicBezTo>
                <a:cubicBezTo>
                  <a:pt x="277997" y="557093"/>
                  <a:pt x="280696" y="554157"/>
                  <a:pt x="284109" y="552450"/>
                </a:cubicBezTo>
                <a:cubicBezTo>
                  <a:pt x="294747" y="547131"/>
                  <a:pt x="313155" y="547106"/>
                  <a:pt x="322209" y="546100"/>
                </a:cubicBezTo>
                <a:cubicBezTo>
                  <a:pt x="331734" y="542925"/>
                  <a:pt x="351618" y="546581"/>
                  <a:pt x="350784" y="536575"/>
                </a:cubicBezTo>
                <a:cubicBezTo>
                  <a:pt x="349726" y="523875"/>
                  <a:pt x="349293" y="511107"/>
                  <a:pt x="347609" y="498475"/>
                </a:cubicBezTo>
                <a:cubicBezTo>
                  <a:pt x="347167" y="495158"/>
                  <a:pt x="345353" y="492168"/>
                  <a:pt x="344434" y="488950"/>
                </a:cubicBezTo>
                <a:cubicBezTo>
                  <a:pt x="338670" y="468776"/>
                  <a:pt x="344773" y="483279"/>
                  <a:pt x="334909" y="463550"/>
                </a:cubicBezTo>
                <a:cubicBezTo>
                  <a:pt x="335967" y="459317"/>
                  <a:pt x="334533" y="453386"/>
                  <a:pt x="338084" y="450850"/>
                </a:cubicBezTo>
                <a:cubicBezTo>
                  <a:pt x="343322" y="447108"/>
                  <a:pt x="350889" y="449236"/>
                  <a:pt x="357134" y="447675"/>
                </a:cubicBezTo>
                <a:cubicBezTo>
                  <a:pt x="363628" y="446052"/>
                  <a:pt x="369834" y="443442"/>
                  <a:pt x="376184" y="441325"/>
                </a:cubicBezTo>
                <a:cubicBezTo>
                  <a:pt x="379804" y="440118"/>
                  <a:pt x="382136" y="436315"/>
                  <a:pt x="385709" y="434975"/>
                </a:cubicBezTo>
                <a:cubicBezTo>
                  <a:pt x="390762" y="433080"/>
                  <a:pt x="396349" y="433109"/>
                  <a:pt x="401584" y="431800"/>
                </a:cubicBezTo>
                <a:cubicBezTo>
                  <a:pt x="404831" y="430988"/>
                  <a:pt x="407934" y="429683"/>
                  <a:pt x="411109" y="428625"/>
                </a:cubicBezTo>
                <a:cubicBezTo>
                  <a:pt x="410051" y="425450"/>
                  <a:pt x="408376" y="422417"/>
                  <a:pt x="407934" y="419100"/>
                </a:cubicBezTo>
                <a:cubicBezTo>
                  <a:pt x="407531" y="416078"/>
                  <a:pt x="407988" y="383002"/>
                  <a:pt x="401584" y="371475"/>
                </a:cubicBezTo>
                <a:cubicBezTo>
                  <a:pt x="397878" y="364804"/>
                  <a:pt x="393117" y="358775"/>
                  <a:pt x="388884" y="352425"/>
                </a:cubicBezTo>
                <a:lnTo>
                  <a:pt x="382534" y="342900"/>
                </a:lnTo>
                <a:cubicBezTo>
                  <a:pt x="384651" y="334433"/>
                  <a:pt x="386124" y="325779"/>
                  <a:pt x="388884" y="317500"/>
                </a:cubicBezTo>
                <a:cubicBezTo>
                  <a:pt x="389942" y="314325"/>
                  <a:pt x="389968" y="310588"/>
                  <a:pt x="392059" y="307975"/>
                </a:cubicBezTo>
                <a:cubicBezTo>
                  <a:pt x="395762" y="303346"/>
                  <a:pt x="405513" y="299694"/>
                  <a:pt x="411109" y="298450"/>
                </a:cubicBezTo>
                <a:cubicBezTo>
                  <a:pt x="417393" y="297053"/>
                  <a:pt x="423809" y="296333"/>
                  <a:pt x="430159" y="295275"/>
                </a:cubicBezTo>
                <a:cubicBezTo>
                  <a:pt x="434392" y="293158"/>
                  <a:pt x="439512" y="292272"/>
                  <a:pt x="442859" y="288925"/>
                </a:cubicBezTo>
                <a:cubicBezTo>
                  <a:pt x="449376" y="282408"/>
                  <a:pt x="444327" y="260111"/>
                  <a:pt x="442859" y="257175"/>
                </a:cubicBezTo>
                <a:cubicBezTo>
                  <a:pt x="441362" y="254182"/>
                  <a:pt x="436509" y="255058"/>
                  <a:pt x="433334" y="254000"/>
                </a:cubicBezTo>
                <a:cubicBezTo>
                  <a:pt x="425836" y="224008"/>
                  <a:pt x="430887" y="236406"/>
                  <a:pt x="420634" y="215900"/>
                </a:cubicBezTo>
                <a:cubicBezTo>
                  <a:pt x="430200" y="209523"/>
                  <a:pt x="431580" y="208034"/>
                  <a:pt x="442859" y="203200"/>
                </a:cubicBezTo>
                <a:cubicBezTo>
                  <a:pt x="449236" y="200467"/>
                  <a:pt x="458639" y="198461"/>
                  <a:pt x="465084" y="196850"/>
                </a:cubicBezTo>
                <a:cubicBezTo>
                  <a:pt x="468259" y="194733"/>
                  <a:pt x="472492" y="193675"/>
                  <a:pt x="474609" y="190500"/>
                </a:cubicBezTo>
                <a:cubicBezTo>
                  <a:pt x="479747" y="182794"/>
                  <a:pt x="478281" y="175620"/>
                  <a:pt x="474609" y="168275"/>
                </a:cubicBezTo>
                <a:cubicBezTo>
                  <a:pt x="472902" y="164862"/>
                  <a:pt x="469809" y="162237"/>
                  <a:pt x="468259" y="158750"/>
                </a:cubicBezTo>
                <a:cubicBezTo>
                  <a:pt x="465541" y="152633"/>
                  <a:pt x="461909" y="139700"/>
                  <a:pt x="461909" y="139700"/>
                </a:cubicBezTo>
                <a:cubicBezTo>
                  <a:pt x="464026" y="136525"/>
                  <a:pt x="466709" y="133662"/>
                  <a:pt x="468259" y="130175"/>
                </a:cubicBezTo>
                <a:cubicBezTo>
                  <a:pt x="470977" y="124058"/>
                  <a:pt x="468259" y="113242"/>
                  <a:pt x="474609" y="111125"/>
                </a:cubicBezTo>
                <a:lnTo>
                  <a:pt x="493659" y="104775"/>
                </a:lnTo>
                <a:cubicBezTo>
                  <a:pt x="496834" y="103717"/>
                  <a:pt x="499871" y="102073"/>
                  <a:pt x="503184" y="101600"/>
                </a:cubicBezTo>
                <a:lnTo>
                  <a:pt x="525409" y="98425"/>
                </a:lnTo>
                <a:cubicBezTo>
                  <a:pt x="530569" y="51985"/>
                  <a:pt x="524989" y="84019"/>
                  <a:pt x="531759" y="60325"/>
                </a:cubicBezTo>
                <a:cubicBezTo>
                  <a:pt x="534674" y="50124"/>
                  <a:pt x="533550" y="45834"/>
                  <a:pt x="541284" y="38100"/>
                </a:cubicBezTo>
                <a:cubicBezTo>
                  <a:pt x="549438" y="29946"/>
                  <a:pt x="562449" y="28046"/>
                  <a:pt x="573034" y="25400"/>
                </a:cubicBezTo>
                <a:cubicBezTo>
                  <a:pt x="575151" y="22225"/>
                  <a:pt x="578757" y="19639"/>
                  <a:pt x="579384" y="15875"/>
                </a:cubicBezTo>
                <a:cubicBezTo>
                  <a:pt x="581606" y="2541"/>
                  <a:pt x="570619" y="6730"/>
                  <a:pt x="563509" y="3175"/>
                </a:cubicBezTo>
                <a:cubicBezTo>
                  <a:pt x="562562" y="2702"/>
                  <a:pt x="563509" y="1058"/>
                  <a:pt x="563509" y="0"/>
                </a:cubicBezTo>
              </a:path>
            </a:pathLst>
          </a:cu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oval"/>
          </a:ln>
          <a:effectLst/>
        </p:spPr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11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60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301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Algoritmos de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optimização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inspirados nas redes neuronais do cérebro, onde redes densas de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neurónios realizam aprendizagens complexas;</a:t>
            </a: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Os neurónios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recebem um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input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de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estímulos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que se combinam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na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função de combinação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produzem, através da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função de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activação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um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output de resposta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 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Modelos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simples: um neurónio (i.e. 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single-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layer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perceptron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Modelos complexos: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multi-camadas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(i.e.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multi</a:t>
            </a:r>
            <a:r>
              <a:rPr lang="pt-PT" sz="2000" i="1" dirty="0" err="1">
                <a:solidFill>
                  <a:schemeClr val="accent2"/>
                </a:solidFill>
                <a:latin typeface="Humnst777 BT" pitchFamily="34" charset="0"/>
              </a:rPr>
              <a:t>-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layer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perceptron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).</a:t>
            </a:r>
          </a:p>
        </p:txBody>
      </p:sp>
      <p:sp>
        <p:nvSpPr>
          <p:cNvPr id="2150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11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u="sng" dirty="0" smtClean="0">
                <a:solidFill>
                  <a:schemeClr val="bg2"/>
                </a:solidFill>
                <a:latin typeface="Humnst777 BT" pitchFamily="34" charset="0"/>
              </a:rPr>
              <a:t>Redes Neuronais Artificiais</a:t>
            </a:r>
            <a:endParaRPr lang="pt-PT" sz="2800" i="1" u="sng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Redes Neuronais Artificiais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12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11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u="sng" dirty="0" smtClean="0">
                <a:solidFill>
                  <a:schemeClr val="bg2"/>
                </a:solidFill>
                <a:latin typeface="Humnst777 BT" pitchFamily="34" charset="0"/>
              </a:rPr>
              <a:t>Single-</a:t>
            </a:r>
            <a:r>
              <a:rPr lang="pt-PT" sz="2800" i="1" u="sng" dirty="0" err="1" smtClean="0">
                <a:solidFill>
                  <a:schemeClr val="bg2"/>
                </a:solidFill>
                <a:latin typeface="Humnst777 BT" pitchFamily="34" charset="0"/>
              </a:rPr>
              <a:t>layer</a:t>
            </a:r>
            <a:r>
              <a:rPr lang="pt-PT" sz="2800" i="1" u="sng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u="sng" dirty="0" err="1" smtClean="0">
                <a:solidFill>
                  <a:schemeClr val="bg2"/>
                </a:solidFill>
                <a:latin typeface="Humnst777 BT" pitchFamily="34" charset="0"/>
              </a:rPr>
              <a:t>perceptron</a:t>
            </a:r>
            <a:endParaRPr lang="pt-PT" sz="2800" u="sng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Redes </a:t>
            </a: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Neuronais Artificiais</a:t>
            </a:r>
          </a:p>
        </p:txBody>
      </p:sp>
      <p:grpSp>
        <p:nvGrpSpPr>
          <p:cNvPr id="2" name="Grupo 1"/>
          <p:cNvGrpSpPr/>
          <p:nvPr/>
        </p:nvGrpSpPr>
        <p:grpSpPr>
          <a:xfrm>
            <a:off x="1984400" y="2409855"/>
            <a:ext cx="5179888" cy="2808312"/>
            <a:chOff x="1187624" y="2900660"/>
            <a:chExt cx="5179888" cy="2808312"/>
          </a:xfrm>
        </p:grpSpPr>
        <p:sp>
          <p:nvSpPr>
            <p:cNvPr id="10" name="Oval 9"/>
            <p:cNvSpPr/>
            <p:nvPr/>
          </p:nvSpPr>
          <p:spPr bwMode="auto">
            <a:xfrm>
              <a:off x="3203848" y="4077072"/>
              <a:ext cx="1584176" cy="1008112"/>
            </a:xfrm>
            <a:prstGeom prst="ellipse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1259632" y="3429000"/>
              <a:ext cx="576064" cy="432048"/>
            </a:xfrm>
            <a:prstGeom prst="ellipse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1187624" y="4005064"/>
              <a:ext cx="576064" cy="432048"/>
            </a:xfrm>
            <a:prstGeom prst="ellipse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1403623" y="5276924"/>
              <a:ext cx="576064" cy="432048"/>
            </a:xfrm>
            <a:prstGeom prst="ellipse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5385846" y="4360397"/>
              <a:ext cx="770330" cy="436755"/>
            </a:xfrm>
            <a:prstGeom prst="ellipse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graphicFrame>
          <p:nvGraphicFramePr>
            <p:cNvPr id="21513" name="Objecto 215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60185717"/>
                </p:ext>
              </p:extLst>
            </p:nvPr>
          </p:nvGraphicFramePr>
          <p:xfrm>
            <a:off x="1387326" y="3411215"/>
            <a:ext cx="320675" cy="377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8240" name="Equação" r:id="rId3" imgW="152280" imgH="215640" progId="Equation.3">
                    <p:embed/>
                  </p:oleObj>
                </mc:Choice>
                <mc:Fallback>
                  <p:oleObj name="Equação" r:id="rId3" imgW="152280" imgH="215640" progId="Equation.3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87326" y="3411215"/>
                          <a:ext cx="320675" cy="3778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1515" name="Conexão recta unidireccional 21514"/>
            <p:cNvCxnSpPr>
              <a:stCxn id="12" idx="6"/>
              <a:endCxn id="10" idx="1"/>
            </p:cNvCxnSpPr>
            <p:nvPr/>
          </p:nvCxnSpPr>
          <p:spPr bwMode="auto">
            <a:xfrm>
              <a:off x="1835696" y="3645024"/>
              <a:ext cx="1600149" cy="579683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graphicFrame>
          <p:nvGraphicFramePr>
            <p:cNvPr id="21518" name="Objecto 215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99724140"/>
                </p:ext>
              </p:extLst>
            </p:nvPr>
          </p:nvGraphicFramePr>
          <p:xfrm>
            <a:off x="1272009" y="3987279"/>
            <a:ext cx="347663" cy="377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8241" name="Equação" r:id="rId5" imgW="164880" imgH="215640" progId="Equation.3">
                    <p:embed/>
                  </p:oleObj>
                </mc:Choice>
                <mc:Fallback>
                  <p:oleObj name="Equação" r:id="rId5" imgW="164880" imgH="215640" progId="Equation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72009" y="3987279"/>
                          <a:ext cx="347663" cy="3778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52" name="Conexão recta unidireccional 51"/>
            <p:cNvCxnSpPr>
              <a:stCxn id="13" idx="6"/>
            </p:cNvCxnSpPr>
            <p:nvPr/>
          </p:nvCxnSpPr>
          <p:spPr bwMode="auto">
            <a:xfrm>
              <a:off x="1763688" y="4221088"/>
              <a:ext cx="1440160" cy="278619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1525" name="CaixaDeTexto 21524"/>
            <p:cNvSpPr txBox="1"/>
            <p:nvPr/>
          </p:nvSpPr>
          <p:spPr>
            <a:xfrm>
              <a:off x="1763688" y="2900660"/>
              <a:ext cx="360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800" dirty="0" smtClean="0">
                  <a:solidFill>
                    <a:schemeClr val="tx1"/>
                  </a:solidFill>
                </a:rPr>
                <a:t>1</a:t>
              </a:r>
              <a:endParaRPr lang="pt-PT" sz="1800" dirty="0">
                <a:solidFill>
                  <a:schemeClr val="tx1"/>
                </a:solidFill>
              </a:endParaRPr>
            </a:p>
          </p:txBody>
        </p:sp>
        <p:cxnSp>
          <p:nvCxnSpPr>
            <p:cNvPr id="61" name="Conexão recta unidireccional 60"/>
            <p:cNvCxnSpPr>
              <a:stCxn id="53" idx="5"/>
              <a:endCxn id="10" idx="0"/>
            </p:cNvCxnSpPr>
            <p:nvPr/>
          </p:nvCxnSpPr>
          <p:spPr bwMode="auto">
            <a:xfrm>
              <a:off x="2111373" y="3244036"/>
              <a:ext cx="1884563" cy="833036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4" name="Conexão recta unidireccional 63"/>
            <p:cNvCxnSpPr>
              <a:stCxn id="14" idx="6"/>
            </p:cNvCxnSpPr>
            <p:nvPr/>
          </p:nvCxnSpPr>
          <p:spPr bwMode="auto">
            <a:xfrm flipV="1">
              <a:off x="1979687" y="4917740"/>
              <a:ext cx="1376561" cy="575208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graphicFrame>
          <p:nvGraphicFramePr>
            <p:cNvPr id="21529" name="Objecto 215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51619655"/>
                </p:ext>
              </p:extLst>
            </p:nvPr>
          </p:nvGraphicFramePr>
          <p:xfrm>
            <a:off x="1547887" y="5272088"/>
            <a:ext cx="374650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8242" name="Equação" r:id="rId7" imgW="177480" imgH="228600" progId="Equation.3">
                    <p:embed/>
                  </p:oleObj>
                </mc:Choice>
                <mc:Fallback>
                  <p:oleObj name="Equação" r:id="rId7" imgW="177480" imgH="228600" progId="Equation.3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47887" y="5272088"/>
                          <a:ext cx="374650" cy="4000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30" name="Objecto 215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6098344"/>
                </p:ext>
              </p:extLst>
            </p:nvPr>
          </p:nvGraphicFramePr>
          <p:xfrm>
            <a:off x="2699792" y="3231723"/>
            <a:ext cx="400050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8243" name="Equação" r:id="rId9" imgW="190440" imgH="228600" progId="Equation.3">
                    <p:embed/>
                  </p:oleObj>
                </mc:Choice>
                <mc:Fallback>
                  <p:oleObj name="Equação" r:id="rId9" imgW="190440" imgH="228600" progId="Equation.3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99792" y="3231723"/>
                          <a:ext cx="400050" cy="4000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31" name="Objecto 2153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17631954"/>
                </p:ext>
              </p:extLst>
            </p:nvPr>
          </p:nvGraphicFramePr>
          <p:xfrm>
            <a:off x="2322042" y="3559765"/>
            <a:ext cx="373062" cy="377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8244" name="Equação" r:id="rId11" imgW="177480" imgH="215640" progId="Equation.3">
                    <p:embed/>
                  </p:oleObj>
                </mc:Choice>
                <mc:Fallback>
                  <p:oleObj name="Equação" r:id="rId11" imgW="177480" imgH="215640" progId="Equation.3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22042" y="3559765"/>
                          <a:ext cx="373062" cy="3778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32" name="Objecto 215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37692836"/>
                </p:ext>
              </p:extLst>
            </p:nvPr>
          </p:nvGraphicFramePr>
          <p:xfrm>
            <a:off x="2191048" y="3991813"/>
            <a:ext cx="400050" cy="377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8245" name="Equação" r:id="rId13" imgW="190440" imgH="215640" progId="Equation.3">
                    <p:embed/>
                  </p:oleObj>
                </mc:Choice>
                <mc:Fallback>
                  <p:oleObj name="Equação" r:id="rId13" imgW="190440" imgH="215640" progId="Equation.3">
                    <p:embed/>
                    <p:pic>
                      <p:nvPicPr>
                        <p:cNvPr id="0" name="Picture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91048" y="3991813"/>
                          <a:ext cx="400050" cy="3778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33" name="Objecto 215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06765145"/>
                </p:ext>
              </p:extLst>
            </p:nvPr>
          </p:nvGraphicFramePr>
          <p:xfrm>
            <a:off x="2700412" y="5056188"/>
            <a:ext cx="400050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8246" name="Equação" r:id="rId15" imgW="190440" imgH="228600" progId="Equation.3">
                    <p:embed/>
                  </p:oleObj>
                </mc:Choice>
                <mc:Fallback>
                  <p:oleObj name="Equação" r:id="rId15" imgW="190440" imgH="228600" progId="Equation.3">
                    <p:embed/>
                    <p:pic>
                      <p:nvPicPr>
                        <p:cNvPr id="0" name="Picture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00412" y="5056188"/>
                          <a:ext cx="400050" cy="4000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34" name="Objecto 2153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05192823"/>
                </p:ext>
              </p:extLst>
            </p:nvPr>
          </p:nvGraphicFramePr>
          <p:xfrm>
            <a:off x="3781425" y="4314825"/>
            <a:ext cx="692150" cy="500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8247" name="Equation" r:id="rId17" imgW="291960" imgH="253800" progId="Equation.3">
                    <p:embed/>
                  </p:oleObj>
                </mc:Choice>
                <mc:Fallback>
                  <p:oleObj name="Equation" r:id="rId17" imgW="291960" imgH="253800" progId="Equation.3">
                    <p:embed/>
                    <p:pic>
                      <p:nvPicPr>
                        <p:cNvPr id="0" name="Picture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81425" y="4314825"/>
                          <a:ext cx="692150" cy="5000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73" name="Conexão recta unidireccional 72"/>
            <p:cNvCxnSpPr>
              <a:stCxn id="10" idx="6"/>
              <a:endCxn id="15" idx="2"/>
            </p:cNvCxnSpPr>
            <p:nvPr/>
          </p:nvCxnSpPr>
          <p:spPr bwMode="auto">
            <a:xfrm flipV="1">
              <a:off x="4788024" y="4578775"/>
              <a:ext cx="597822" cy="2353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78" name="CaixaDeTexto 77"/>
            <p:cNvSpPr txBox="1"/>
            <p:nvPr/>
          </p:nvSpPr>
          <p:spPr>
            <a:xfrm>
              <a:off x="5436096" y="4375603"/>
              <a:ext cx="931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800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 </a:t>
              </a:r>
              <a:r>
                <a:rPr lang="pt-PT" sz="18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 </a:t>
              </a:r>
              <a:r>
                <a:rPr lang="pt-PT" sz="1800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 </a:t>
              </a:r>
              <a:r>
                <a:rPr lang="pt-PT" sz="18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pt-PT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8" name="CaixaDeTexto 77"/>
          <p:cNvSpPr txBox="1"/>
          <p:nvPr/>
        </p:nvSpPr>
        <p:spPr>
          <a:xfrm>
            <a:off x="4288656" y="4653136"/>
            <a:ext cx="1507306" cy="646331"/>
          </a:xfrm>
          <a:prstGeom prst="rect">
            <a:avLst/>
          </a:prstGeom>
          <a:noFill/>
          <a:ln>
            <a:solidFill>
              <a:srgbClr val="003E6C"/>
            </a:solidFill>
          </a:ln>
        </p:spPr>
        <p:txBody>
          <a:bodyPr wrap="square" rtlCol="0">
            <a:spAutoFit/>
          </a:bodyPr>
          <a:lstStyle/>
          <a:p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Função de combinação</a:t>
            </a:r>
            <a:endParaRPr lang="pt-PT" sz="1800" dirty="0">
              <a:solidFill>
                <a:schemeClr val="tx1"/>
              </a:solidFill>
              <a:latin typeface="Humnst777 BT"/>
            </a:endParaRPr>
          </a:p>
        </p:txBody>
      </p:sp>
      <p:sp>
        <p:nvSpPr>
          <p:cNvPr id="39" name="CaixaDeTexto 77"/>
          <p:cNvSpPr txBox="1"/>
          <p:nvPr/>
        </p:nvSpPr>
        <p:spPr>
          <a:xfrm>
            <a:off x="6331508" y="4365104"/>
            <a:ext cx="1264828" cy="646331"/>
          </a:xfrm>
          <a:prstGeom prst="rect">
            <a:avLst/>
          </a:prstGeom>
          <a:noFill/>
          <a:ln>
            <a:solidFill>
              <a:srgbClr val="003E6C"/>
            </a:solidFill>
          </a:ln>
        </p:spPr>
        <p:txBody>
          <a:bodyPr wrap="square" rtlCol="0">
            <a:spAutoFit/>
          </a:bodyPr>
          <a:lstStyle/>
          <a:p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Função de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activação</a:t>
            </a:r>
            <a:endParaRPr lang="pt-PT" sz="1800" dirty="0">
              <a:solidFill>
                <a:schemeClr val="tx1"/>
              </a:solidFill>
              <a:latin typeface="Humnst777 BT"/>
            </a:endParaRPr>
          </a:p>
        </p:txBody>
      </p:sp>
      <p:sp>
        <p:nvSpPr>
          <p:cNvPr id="49" name="CaixaDeTexto 77"/>
          <p:cNvSpPr txBox="1"/>
          <p:nvPr/>
        </p:nvSpPr>
        <p:spPr>
          <a:xfrm>
            <a:off x="1331640" y="2447171"/>
            <a:ext cx="94079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1800" b="1" dirty="0" smtClean="0">
                <a:solidFill>
                  <a:schemeClr val="accent2"/>
                </a:solidFill>
                <a:latin typeface="Humnst777 BT"/>
              </a:rPr>
              <a:t>Inputs</a:t>
            </a:r>
            <a:endParaRPr lang="pt-PT" sz="1800" b="1" dirty="0">
              <a:solidFill>
                <a:schemeClr val="accent2"/>
              </a:solidFill>
              <a:latin typeface="Humnst777 BT"/>
            </a:endParaRPr>
          </a:p>
        </p:txBody>
      </p:sp>
      <p:sp>
        <p:nvSpPr>
          <p:cNvPr id="51" name="CaixaDeTexto 77"/>
          <p:cNvSpPr txBox="1"/>
          <p:nvPr/>
        </p:nvSpPr>
        <p:spPr>
          <a:xfrm>
            <a:off x="3851920" y="2492896"/>
            <a:ext cx="8594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1800" b="1" dirty="0" smtClean="0">
                <a:solidFill>
                  <a:schemeClr val="accent2"/>
                </a:solidFill>
                <a:latin typeface="Humnst777 BT"/>
              </a:rPr>
              <a:t>Pesos</a:t>
            </a:r>
            <a:endParaRPr lang="pt-PT" sz="1800" b="1" dirty="0">
              <a:solidFill>
                <a:schemeClr val="accent2"/>
              </a:solidFill>
              <a:latin typeface="Humnst777 BT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2416448" y="2384455"/>
            <a:ext cx="576064" cy="432048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40" name="CaixaDeTexto 77"/>
          <p:cNvSpPr txBox="1"/>
          <p:nvPr/>
        </p:nvSpPr>
        <p:spPr>
          <a:xfrm>
            <a:off x="6628494" y="3429000"/>
            <a:ext cx="96784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1800" b="1" dirty="0" smtClean="0">
                <a:solidFill>
                  <a:schemeClr val="accent2"/>
                </a:solidFill>
                <a:latin typeface="Humnst777 BT"/>
              </a:rPr>
              <a:t>Output</a:t>
            </a:r>
            <a:endParaRPr lang="pt-PT" sz="1800" b="1" dirty="0">
              <a:solidFill>
                <a:schemeClr val="accent2"/>
              </a:solidFill>
              <a:latin typeface="Humnst777 BT"/>
            </a:endParaRPr>
          </a:p>
        </p:txBody>
      </p:sp>
      <p:sp>
        <p:nvSpPr>
          <p:cNvPr id="41" name="CaixaDeTexto 77"/>
          <p:cNvSpPr txBox="1"/>
          <p:nvPr/>
        </p:nvSpPr>
        <p:spPr>
          <a:xfrm>
            <a:off x="2490800" y="4121681"/>
            <a:ext cx="8594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…</a:t>
            </a:r>
            <a:endParaRPr lang="pt-PT" sz="1800" dirty="0">
              <a:solidFill>
                <a:schemeClr val="tx1"/>
              </a:solidFill>
              <a:latin typeface="Humnst777 BT"/>
            </a:endParaRPr>
          </a:p>
        </p:txBody>
      </p:sp>
      <p:sp>
        <p:nvSpPr>
          <p:cNvPr id="37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13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76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11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u="sng" dirty="0" smtClean="0">
                <a:solidFill>
                  <a:schemeClr val="bg2"/>
                </a:solidFill>
                <a:latin typeface="Humnst777 BT" pitchFamily="34" charset="0"/>
              </a:rPr>
              <a:t>Single-</a:t>
            </a:r>
            <a:r>
              <a:rPr lang="pt-PT" sz="2800" i="1" u="sng" dirty="0" err="1" smtClean="0">
                <a:solidFill>
                  <a:schemeClr val="bg2"/>
                </a:solidFill>
                <a:latin typeface="Humnst777 BT" pitchFamily="34" charset="0"/>
              </a:rPr>
              <a:t>layer</a:t>
            </a:r>
            <a:r>
              <a:rPr lang="pt-PT" sz="2800" i="1" u="sng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u="sng" dirty="0" err="1" smtClean="0">
                <a:solidFill>
                  <a:schemeClr val="bg2"/>
                </a:solidFill>
                <a:latin typeface="Humnst777 BT" pitchFamily="34" charset="0"/>
              </a:rPr>
              <a:t>perceptron</a:t>
            </a:r>
            <a:endParaRPr lang="pt-PT" sz="2800" u="sng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Redes </a:t>
            </a: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Neuronais Artificiais</a:t>
            </a:r>
          </a:p>
        </p:txBody>
      </p:sp>
      <p:sp>
        <p:nvSpPr>
          <p:cNvPr id="40" name="Text Box 13"/>
          <p:cNvSpPr txBox="1">
            <a:spLocks noChangeArrowheads="1"/>
          </p:cNvSpPr>
          <p:nvPr/>
        </p:nvSpPr>
        <p:spPr bwMode="auto">
          <a:xfrm>
            <a:off x="539552" y="5159514"/>
            <a:ext cx="806450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Classificador Linear 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Regressão Múltipla Linear</a:t>
            </a:r>
          </a:p>
        </p:txBody>
      </p:sp>
      <p:graphicFrame>
        <p:nvGraphicFramePr>
          <p:cNvPr id="41" name="Objecto 215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1470415"/>
              </p:ext>
            </p:extLst>
          </p:nvPr>
        </p:nvGraphicFramePr>
        <p:xfrm>
          <a:off x="827088" y="2996952"/>
          <a:ext cx="4014787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087" name="Equation" r:id="rId3" imgW="1904760" imgH="228600" progId="Equation.3">
                  <p:embed/>
                </p:oleObj>
              </mc:Choice>
              <mc:Fallback>
                <p:oleObj name="Equation" r:id="rId3" imgW="19047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996952"/>
                        <a:ext cx="4014787" cy="395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o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608822"/>
              </p:ext>
            </p:extLst>
          </p:nvPr>
        </p:nvGraphicFramePr>
        <p:xfrm>
          <a:off x="5724128" y="2880866"/>
          <a:ext cx="2224087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088" name="Equation" r:id="rId5" imgW="1218960" imgH="457200" progId="Equation.3">
                  <p:embed/>
                </p:oleObj>
              </mc:Choice>
              <mc:Fallback>
                <p:oleObj name="Equation" r:id="rId5" imgW="121896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128" y="2880866"/>
                        <a:ext cx="2224087" cy="692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13"/>
          <p:cNvGraphicFramePr>
            <a:graphicFrameLocks noChangeAspect="1"/>
          </p:cNvGraphicFramePr>
          <p:nvPr/>
        </p:nvGraphicFramePr>
        <p:xfrm>
          <a:off x="5724128" y="3645024"/>
          <a:ext cx="1598613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089" name="Equation" r:id="rId7" imgW="876240" imgH="393480" progId="Equation.3">
                  <p:embed/>
                </p:oleObj>
              </mc:Choice>
              <mc:Fallback>
                <p:oleObj name="Equation" r:id="rId7" imgW="8762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128" y="3645024"/>
                        <a:ext cx="1598613" cy="595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CaixaDeTexto 77"/>
          <p:cNvSpPr txBox="1"/>
          <p:nvPr/>
        </p:nvSpPr>
        <p:spPr>
          <a:xfrm>
            <a:off x="1547664" y="2276872"/>
            <a:ext cx="2592288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Função de combinação</a:t>
            </a:r>
            <a:endParaRPr lang="pt-PT" sz="1800" dirty="0">
              <a:solidFill>
                <a:schemeClr val="tx1"/>
              </a:solidFill>
              <a:latin typeface="Humnst777 BT"/>
            </a:endParaRPr>
          </a:p>
        </p:txBody>
      </p:sp>
      <p:sp>
        <p:nvSpPr>
          <p:cNvPr id="45" name="CaixaDeTexto 77"/>
          <p:cNvSpPr txBox="1"/>
          <p:nvPr/>
        </p:nvSpPr>
        <p:spPr>
          <a:xfrm>
            <a:off x="5436096" y="2287905"/>
            <a:ext cx="2664296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Função de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activação</a:t>
            </a:r>
            <a:endParaRPr lang="pt-PT" sz="1800" dirty="0">
              <a:solidFill>
                <a:schemeClr val="tx1"/>
              </a:solidFill>
              <a:latin typeface="Humnst777 BT"/>
            </a:endParaRPr>
          </a:p>
        </p:txBody>
      </p:sp>
      <p:graphicFrame>
        <p:nvGraphicFramePr>
          <p:cNvPr id="46" name="Object 14"/>
          <p:cNvGraphicFramePr>
            <a:graphicFrameLocks noChangeAspect="1"/>
          </p:cNvGraphicFramePr>
          <p:nvPr/>
        </p:nvGraphicFramePr>
        <p:xfrm>
          <a:off x="5724128" y="4509120"/>
          <a:ext cx="1020763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090" name="Equation" r:id="rId9" imgW="558720" imgH="203040" progId="Equation.3">
                  <p:embed/>
                </p:oleObj>
              </mc:Choice>
              <mc:Fallback>
                <p:oleObj name="Equation" r:id="rId9" imgW="5587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128" y="4509120"/>
                        <a:ext cx="1020763" cy="306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2"/>
          <p:cNvGraphicFramePr>
            <a:graphicFrameLocks noChangeAspect="1"/>
          </p:cNvGraphicFramePr>
          <p:nvPr/>
        </p:nvGraphicFramePr>
        <p:xfrm>
          <a:off x="1080865" y="3429000"/>
          <a:ext cx="1258887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091" name="Equation" r:id="rId11" imgW="596880" imgH="431640" progId="Equation.3">
                  <p:embed/>
                </p:oleObj>
              </mc:Choice>
              <mc:Fallback>
                <p:oleObj name="Equation" r:id="rId11" imgW="5968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0865" y="3429000"/>
                        <a:ext cx="1258887" cy="746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14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53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Camadas dispostas paralelamente: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camada de entrada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camadas intermédias (i.e.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camadas escondidas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 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camada de saída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</p:txBody>
      </p:sp>
      <p:sp>
        <p:nvSpPr>
          <p:cNvPr id="2150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11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u="sng" dirty="0" err="1" smtClean="0">
                <a:solidFill>
                  <a:schemeClr val="bg2"/>
                </a:solidFill>
                <a:latin typeface="Humnst777 BT" pitchFamily="34" charset="0"/>
              </a:rPr>
              <a:t>Multi-layer</a:t>
            </a:r>
            <a:r>
              <a:rPr lang="pt-PT" sz="2800" i="1" u="sng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u="sng" dirty="0" err="1" smtClean="0">
                <a:solidFill>
                  <a:schemeClr val="bg2"/>
                </a:solidFill>
                <a:latin typeface="Humnst777 BT" pitchFamily="34" charset="0"/>
              </a:rPr>
              <a:t>Perceptron</a:t>
            </a:r>
            <a:endParaRPr lang="pt-PT" sz="2800" i="1" u="sng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Redes </a:t>
            </a: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Neuronais Artificiais</a:t>
            </a:r>
          </a:p>
        </p:txBody>
      </p:sp>
      <p:grpSp>
        <p:nvGrpSpPr>
          <p:cNvPr id="2" name="Group 50"/>
          <p:cNvGrpSpPr/>
          <p:nvPr/>
        </p:nvGrpSpPr>
        <p:grpSpPr>
          <a:xfrm>
            <a:off x="1835696" y="3212976"/>
            <a:ext cx="5328592" cy="1800200"/>
            <a:chOff x="971600" y="3861048"/>
            <a:chExt cx="5328592" cy="1800200"/>
          </a:xfrm>
        </p:grpSpPr>
        <p:sp>
          <p:nvSpPr>
            <p:cNvPr id="10" name="Oval 9"/>
            <p:cNvSpPr/>
            <p:nvPr/>
          </p:nvSpPr>
          <p:spPr bwMode="auto">
            <a:xfrm>
              <a:off x="1835696" y="4221088"/>
              <a:ext cx="576064" cy="432048"/>
            </a:xfrm>
            <a:prstGeom prst="ellipse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1835696" y="4869160"/>
              <a:ext cx="576064" cy="432048"/>
            </a:xfrm>
            <a:prstGeom prst="ellipse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3275856" y="3861048"/>
              <a:ext cx="576064" cy="432048"/>
            </a:xfrm>
            <a:prstGeom prst="ellipse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3275856" y="4509120"/>
              <a:ext cx="576064" cy="432048"/>
            </a:xfrm>
            <a:prstGeom prst="ellipse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3275856" y="5229200"/>
              <a:ext cx="576064" cy="432048"/>
            </a:xfrm>
            <a:prstGeom prst="ellipse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5004048" y="4509120"/>
              <a:ext cx="576064" cy="432048"/>
            </a:xfrm>
            <a:prstGeom prst="ellipse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cxnSp>
          <p:nvCxnSpPr>
            <p:cNvPr id="17" name="Straight Arrow Connector 16"/>
            <p:cNvCxnSpPr>
              <a:stCxn id="10" idx="6"/>
              <a:endCxn id="12" idx="2"/>
            </p:cNvCxnSpPr>
            <p:nvPr/>
          </p:nvCxnSpPr>
          <p:spPr bwMode="auto">
            <a:xfrm flipV="1">
              <a:off x="2411760" y="4077072"/>
              <a:ext cx="864096" cy="36004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Arrow Connector 18"/>
            <p:cNvCxnSpPr>
              <a:stCxn id="10" idx="6"/>
              <a:endCxn id="13" idx="2"/>
            </p:cNvCxnSpPr>
            <p:nvPr/>
          </p:nvCxnSpPr>
          <p:spPr bwMode="auto">
            <a:xfrm>
              <a:off x="2411760" y="4437112"/>
              <a:ext cx="864096" cy="288032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Arrow Connector 21"/>
            <p:cNvCxnSpPr>
              <a:stCxn id="11" idx="6"/>
              <a:endCxn id="13" idx="3"/>
            </p:cNvCxnSpPr>
            <p:nvPr/>
          </p:nvCxnSpPr>
          <p:spPr bwMode="auto">
            <a:xfrm flipV="1">
              <a:off x="2411760" y="4877896"/>
              <a:ext cx="948459" cy="207288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Arrow Connector 23"/>
            <p:cNvCxnSpPr>
              <a:stCxn id="11" idx="6"/>
              <a:endCxn id="14" idx="2"/>
            </p:cNvCxnSpPr>
            <p:nvPr/>
          </p:nvCxnSpPr>
          <p:spPr bwMode="auto">
            <a:xfrm>
              <a:off x="2411760" y="5085184"/>
              <a:ext cx="864096" cy="36004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Arrow Connector 30"/>
            <p:cNvCxnSpPr>
              <a:stCxn id="11" idx="6"/>
              <a:endCxn id="12" idx="3"/>
            </p:cNvCxnSpPr>
            <p:nvPr/>
          </p:nvCxnSpPr>
          <p:spPr bwMode="auto">
            <a:xfrm flipV="1">
              <a:off x="2411760" y="4229824"/>
              <a:ext cx="948459" cy="85536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Arrow Connector 33"/>
            <p:cNvCxnSpPr>
              <a:stCxn id="10" idx="6"/>
              <a:endCxn id="14" idx="1"/>
            </p:cNvCxnSpPr>
            <p:nvPr/>
          </p:nvCxnSpPr>
          <p:spPr bwMode="auto">
            <a:xfrm>
              <a:off x="2411760" y="4437112"/>
              <a:ext cx="948459" cy="85536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Arrow Connector 36"/>
            <p:cNvCxnSpPr>
              <a:stCxn id="12" idx="6"/>
              <a:endCxn id="15" idx="2"/>
            </p:cNvCxnSpPr>
            <p:nvPr/>
          </p:nvCxnSpPr>
          <p:spPr bwMode="auto">
            <a:xfrm>
              <a:off x="3851920" y="4077072"/>
              <a:ext cx="1152128" cy="648072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Arrow Connector 40"/>
            <p:cNvCxnSpPr>
              <a:stCxn id="13" idx="6"/>
              <a:endCxn id="15" idx="2"/>
            </p:cNvCxnSpPr>
            <p:nvPr/>
          </p:nvCxnSpPr>
          <p:spPr bwMode="auto">
            <a:xfrm>
              <a:off x="3851920" y="4725144"/>
              <a:ext cx="1152128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Arrow Connector 43"/>
            <p:cNvCxnSpPr>
              <a:stCxn id="14" idx="6"/>
              <a:endCxn id="15" idx="2"/>
            </p:cNvCxnSpPr>
            <p:nvPr/>
          </p:nvCxnSpPr>
          <p:spPr bwMode="auto">
            <a:xfrm flipV="1">
              <a:off x="3851920" y="4725144"/>
              <a:ext cx="1152128" cy="72008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Arrow Connector 47"/>
            <p:cNvCxnSpPr/>
            <p:nvPr/>
          </p:nvCxnSpPr>
          <p:spPr bwMode="auto">
            <a:xfrm>
              <a:off x="971600" y="4437112"/>
              <a:ext cx="576064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3E6C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9" name="Straight Arrow Connector 48"/>
            <p:cNvCxnSpPr/>
            <p:nvPr/>
          </p:nvCxnSpPr>
          <p:spPr bwMode="auto">
            <a:xfrm>
              <a:off x="971600" y="5085184"/>
              <a:ext cx="576064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3E6C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0" name="Straight Arrow Connector 49"/>
            <p:cNvCxnSpPr/>
            <p:nvPr/>
          </p:nvCxnSpPr>
          <p:spPr bwMode="auto">
            <a:xfrm>
              <a:off x="5724128" y="4725144"/>
              <a:ext cx="576064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3E6C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52" name="TextBox 51"/>
          <p:cNvSpPr txBox="1"/>
          <p:nvPr/>
        </p:nvSpPr>
        <p:spPr>
          <a:xfrm>
            <a:off x="2339752" y="5085184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camada de entrada</a:t>
            </a:r>
            <a:endParaRPr lang="en-US" sz="1800" dirty="0">
              <a:solidFill>
                <a:schemeClr val="tx1"/>
              </a:solidFill>
              <a:latin typeface="Humnst777 B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851920" y="5085184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camada escondida</a:t>
            </a:r>
            <a:endParaRPr lang="en-US" sz="1800" dirty="0">
              <a:solidFill>
                <a:schemeClr val="tx1"/>
              </a:solidFill>
              <a:latin typeface="Humnst777 B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652120" y="5085183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camada de saída </a:t>
            </a:r>
            <a:endParaRPr lang="en-US" sz="1800" dirty="0">
              <a:solidFill>
                <a:schemeClr val="tx1"/>
              </a:solidFill>
              <a:latin typeface="Humnst777 BT"/>
            </a:endParaRPr>
          </a:p>
        </p:txBody>
      </p:sp>
      <p:sp>
        <p:nvSpPr>
          <p:cNvPr id="3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15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301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Grande capacidade de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generalizar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e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tolerante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ruído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 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dados em falta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Ajusta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modelos complexos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sem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tratamento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analítico. </a:t>
            </a:r>
          </a:p>
          <a:p>
            <a:pPr algn="just"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Parâmetros do modelo de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difícil interpretação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blackbox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Resultados dependem da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arquitectura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da rede (i.e.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pouco robustos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>
              <a:buFontTx/>
              <a:buChar char="-"/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Número de neurónios pode levar a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sobre-ajustamento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do modelo.</a:t>
            </a:r>
          </a:p>
        </p:txBody>
      </p:sp>
      <p:sp>
        <p:nvSpPr>
          <p:cNvPr id="2150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11" name="Text Box 376"/>
          <p:cNvSpPr txBox="1">
            <a:spLocks noChangeArrowheads="1"/>
          </p:cNvSpPr>
          <p:nvPr/>
        </p:nvSpPr>
        <p:spPr bwMode="auto">
          <a:xfrm>
            <a:off x="682699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Vantagens e Desvantagens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Redes </a:t>
            </a: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Neuronais Artificiais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16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59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nnet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caret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NeuralNetTools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read.csv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"../data/ripley-set.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csv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header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[,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label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&lt;- 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factor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[,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label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],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levels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"0"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"1"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GB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Create testing set by hold out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&lt;- 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nrow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n_test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&lt;- 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floor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(n/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sampindex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sample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:n,size=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n_test,replace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FALSE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sampindex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,]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[-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sampindex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,]</a:t>
            </a: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No </a:t>
            </a:r>
            <a:r>
              <a:rPr lang="pt-PT" sz="2800" b="1" dirty="0" smtClean="0">
                <a:solidFill>
                  <a:schemeClr val="bg2"/>
                </a:solidFill>
                <a:latin typeface="Humnst777 BT" pitchFamily="34" charset="0"/>
              </a:rPr>
              <a:t>R</a:t>
            </a:r>
            <a:endParaRPr lang="pt-PT" sz="2800" b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Redes </a:t>
            </a: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Neuronais Artificiais</a:t>
            </a: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17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6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1628800"/>
            <a:ext cx="8064000" cy="44627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#Select settings for artificial neural network</a:t>
            </a:r>
          </a:p>
          <a:p>
            <a:pPr algn="just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nn_decay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0.3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weight decay </a:t>
            </a:r>
            <a:endParaRPr lang="en-US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nn_maxit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&lt;- 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500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maximum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number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iterations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grid1 &lt;- 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expand.grid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5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,decay=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nn_decay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train1 &lt;-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label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~.,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design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#training set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maxit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nn_maxit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maximum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number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iterations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tuneGrid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=grid1,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parameter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space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to explore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metric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Accuracy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metric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to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evaluate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models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method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nnet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,trace=</a:t>
            </a:r>
            <a:r>
              <a:rPr lang="pt-PT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FALSE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nn_size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train1$bestTune[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number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nodes in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hidden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layer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Perform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Neural Network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fit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nnet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label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~., 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design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training set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nn_size,decay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nn_decay,maxit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nn_maxit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 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summary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Redes </a:t>
            </a: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Neuronais Artificiais</a:t>
            </a: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18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47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Line 10"/>
          <p:cNvSpPr>
            <a:spLocks noChangeShapeType="1"/>
          </p:cNvSpPr>
          <p:nvPr/>
        </p:nvSpPr>
        <p:spPr bwMode="auto">
          <a:xfrm flipH="1">
            <a:off x="2627784" y="1989138"/>
            <a:ext cx="647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5" name="Line 11"/>
          <p:cNvSpPr>
            <a:spLocks noChangeShapeType="1"/>
          </p:cNvSpPr>
          <p:nvPr/>
        </p:nvSpPr>
        <p:spPr bwMode="auto">
          <a:xfrm>
            <a:off x="3275484" y="1989138"/>
            <a:ext cx="372" cy="2160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6" name="Text Box 12"/>
          <p:cNvSpPr txBox="1">
            <a:spLocks noChangeArrowheads="1"/>
          </p:cNvSpPr>
          <p:nvPr/>
        </p:nvSpPr>
        <p:spPr bwMode="auto">
          <a:xfrm rot="5400000" flipV="1">
            <a:off x="3022600" y="11620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3077" name="Text Box 16"/>
          <p:cNvSpPr txBox="1">
            <a:spLocks noChangeArrowheads="1"/>
          </p:cNvSpPr>
          <p:nvPr/>
        </p:nvSpPr>
        <p:spPr bwMode="auto">
          <a:xfrm>
            <a:off x="3308822" y="1989138"/>
            <a:ext cx="4968875" cy="232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600"/>
              </a:spcBef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2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pt-PT" sz="2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Modelos</a:t>
            </a:r>
          </a:p>
          <a:p>
            <a:pPr>
              <a:spcBef>
                <a:spcPts val="600"/>
              </a:spcBef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Humnst777 BT" pitchFamily="34" charset="0"/>
              </a:rPr>
              <a:t> </a:t>
            </a:r>
            <a:r>
              <a:rPr lang="pt-PT" sz="2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umnst777 BT" pitchFamily="34" charset="0"/>
              </a:rPr>
              <a:t> Modelos preditivos</a:t>
            </a:r>
            <a:endParaRPr lang="pt-PT" sz="2500" dirty="0">
              <a:solidFill>
                <a:schemeClr val="tx1">
                  <a:lumMod val="85000"/>
                  <a:lumOff val="15000"/>
                </a:schemeClr>
              </a:solidFill>
              <a:latin typeface="Humnst777 BT" pitchFamily="34" charset="0"/>
            </a:endParaRPr>
          </a:p>
          <a:p>
            <a:pPr>
              <a:spcBef>
                <a:spcPts val="600"/>
              </a:spcBef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Humnst777 BT" pitchFamily="34" charset="0"/>
              </a:rPr>
              <a:t>  Redes Neuronais </a:t>
            </a:r>
            <a:r>
              <a:rPr lang="pt-PT" sz="2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umnst777 BT" pitchFamily="34" charset="0"/>
              </a:rPr>
              <a:t>Artificiais</a:t>
            </a:r>
          </a:p>
          <a:p>
            <a:pPr>
              <a:spcBef>
                <a:spcPts val="600"/>
              </a:spcBef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2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umnst777 BT" pitchFamily="34" charset="0"/>
              </a:rPr>
              <a:t>  Algoritmos Genéticos</a:t>
            </a:r>
            <a:endParaRPr lang="pt-PT" sz="2500" dirty="0">
              <a:solidFill>
                <a:schemeClr val="tx1">
                  <a:lumMod val="85000"/>
                  <a:lumOff val="15000"/>
                </a:schemeClr>
              </a:solidFill>
              <a:latin typeface="Humnst777 BT" pitchFamily="34" charset="0"/>
            </a:endParaRPr>
          </a:p>
          <a:p>
            <a:pPr>
              <a:spcBef>
                <a:spcPts val="600"/>
              </a:spcBef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2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umnst777 BT" pitchFamily="34" charset="0"/>
              </a:rPr>
              <a:t>  Exemplo </a:t>
            </a:r>
            <a:r>
              <a:rPr lang="pt-PT" sz="25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umnst777 BT" pitchFamily="34" charset="0"/>
              </a:rPr>
              <a:t>práctico</a:t>
            </a:r>
            <a:endParaRPr lang="pt-PT" sz="2500" dirty="0" smtClean="0">
              <a:solidFill>
                <a:schemeClr val="tx1">
                  <a:lumMod val="85000"/>
                  <a:lumOff val="15000"/>
                </a:schemeClr>
              </a:solidFill>
              <a:latin typeface="Humnst777 BT" pitchFamily="34" charset="0"/>
            </a:endParaRPr>
          </a:p>
        </p:txBody>
      </p:sp>
      <p:sp>
        <p:nvSpPr>
          <p:cNvPr id="3078" name="Text Box 18"/>
          <p:cNvSpPr txBox="1">
            <a:spLocks noChangeArrowheads="1"/>
          </p:cNvSpPr>
          <p:nvPr/>
        </p:nvSpPr>
        <p:spPr bwMode="auto">
          <a:xfrm rot="5400000" flipV="1">
            <a:off x="7415213" y="519430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308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Índice</a:t>
            </a: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01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1616020"/>
            <a:ext cx="8064000" cy="42011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Plot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plotnet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mod,cex_val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0.7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,circle_cex=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olden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mod,bar_plot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Test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&lt;-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testing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set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can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be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raw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or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"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  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Confusion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Matrix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table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[,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label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)],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#Error rate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err_rt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100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*(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- 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diag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)))/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err_rt</a:t>
            </a: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Redes </a:t>
            </a: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Neuronais Artificiais</a:t>
            </a: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19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47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5106" name="Picture 2" descr="C:\Users\joao.lopes\Documents\Projects\2019\2019.02.07_ICD2019\results\neural_net\fig1.tif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9" t="14865" r="9359" b="33599"/>
          <a:stretch/>
        </p:blipFill>
        <p:spPr bwMode="auto">
          <a:xfrm>
            <a:off x="4488873" y="2968831"/>
            <a:ext cx="4009015" cy="296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416456"/>
              </p:ext>
            </p:extLst>
          </p:nvPr>
        </p:nvGraphicFramePr>
        <p:xfrm>
          <a:off x="4372038" y="1612736"/>
          <a:ext cx="4160402" cy="1203313"/>
        </p:xfrm>
        <a:graphic>
          <a:graphicData uri="http://schemas.openxmlformats.org/drawingml/2006/table">
            <a:tbl>
              <a:tblPr/>
              <a:tblGrid>
                <a:gridCol w="1064058"/>
                <a:gridCol w="3096344"/>
              </a:tblGrid>
              <a:tr h="368007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2000" b="1" i="0" u="none" strike="noStrike" noProof="0" dirty="0" smtClean="0">
                          <a:solidFill>
                            <a:schemeClr val="bg2"/>
                          </a:solidFill>
                          <a:latin typeface="Humnst777 BT"/>
                        </a:rPr>
                        <a:t>labels </a:t>
                      </a:r>
                      <a:endParaRPr lang="en-GB" sz="2000" b="1" i="0" u="none" strike="noStrike" noProof="0" dirty="0">
                        <a:solidFill>
                          <a:schemeClr val="bg2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2000" b="1" i="0" u="none" strike="noStrike" noProof="0" dirty="0" smtClean="0">
                          <a:solidFill>
                            <a:schemeClr val="bg2"/>
                          </a:solidFill>
                          <a:latin typeface="Humnst777 BT"/>
                        </a:rPr>
                        <a:t>Importance (Olden, 2004)</a:t>
                      </a:r>
                      <a:endParaRPr lang="en-GB" sz="2000" b="1" i="0" u="none" strike="noStrike" noProof="0" dirty="0">
                        <a:solidFill>
                          <a:schemeClr val="bg2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7653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20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attr1</a:t>
                      </a:r>
                      <a:endParaRPr lang="en-GB" sz="20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3.586</a:t>
                      </a: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417653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20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attr2</a:t>
                      </a:r>
                      <a:endParaRPr lang="en-GB" sz="20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20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25.451</a:t>
                      </a:r>
                      <a:endParaRPr lang="en-GB" sz="20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401198"/>
              </p:ext>
            </p:extLst>
          </p:nvPr>
        </p:nvGraphicFramePr>
        <p:xfrm>
          <a:off x="539552" y="1628775"/>
          <a:ext cx="2088033" cy="1944216"/>
        </p:xfrm>
        <a:graphic>
          <a:graphicData uri="http://schemas.openxmlformats.org/drawingml/2006/table">
            <a:tbl>
              <a:tblPr/>
              <a:tblGrid>
                <a:gridCol w="719881"/>
                <a:gridCol w="684076"/>
                <a:gridCol w="684076"/>
              </a:tblGrid>
              <a:tr h="594596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2000" b="1" i="0" u="none" strike="noStrike" noProof="0" dirty="0" smtClean="0">
                          <a:solidFill>
                            <a:schemeClr val="bg2"/>
                          </a:solidFill>
                          <a:latin typeface="Humnst777 BT"/>
                        </a:rPr>
                        <a:t>E\O</a:t>
                      </a:r>
                      <a:endParaRPr lang="en-GB" sz="2000" b="1" i="0" u="none" strike="noStrike" noProof="0" dirty="0">
                        <a:solidFill>
                          <a:schemeClr val="bg2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2000" b="1" i="0" u="none" strike="noStrike" noProof="0" dirty="0" smtClean="0">
                          <a:solidFill>
                            <a:schemeClr val="bg2"/>
                          </a:solidFill>
                          <a:latin typeface="Humnst777 BT"/>
                        </a:rPr>
                        <a:t>0</a:t>
                      </a:r>
                      <a:endParaRPr lang="en-GB" sz="2000" b="1" i="0" u="none" strike="noStrike" noProof="0" dirty="0">
                        <a:solidFill>
                          <a:schemeClr val="bg2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2000" b="1" i="0" u="none" strike="noStrike" noProof="0" dirty="0" smtClean="0">
                          <a:solidFill>
                            <a:schemeClr val="bg2"/>
                          </a:solidFill>
                          <a:latin typeface="Humnst777 BT"/>
                        </a:rPr>
                        <a:t>1</a:t>
                      </a:r>
                      <a:endParaRPr lang="en-GB" sz="2000" b="1" i="0" u="none" strike="noStrike" noProof="0" dirty="0">
                        <a:solidFill>
                          <a:schemeClr val="bg2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481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2000" b="1" i="0" u="none" strike="noStrike" noProof="0" dirty="0" smtClean="0">
                          <a:solidFill>
                            <a:schemeClr val="bg2"/>
                          </a:solidFill>
                          <a:latin typeface="Humnst777 BT"/>
                        </a:rPr>
                        <a:t>0</a:t>
                      </a:r>
                      <a:endParaRPr lang="en-GB" sz="2000" b="1" i="0" u="none" strike="noStrike" noProof="0" dirty="0">
                        <a:solidFill>
                          <a:schemeClr val="bg2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20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31</a:t>
                      </a:r>
                      <a:endParaRPr lang="en-GB" sz="20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8</a:t>
                      </a:r>
                    </a:p>
                  </a:txBody>
                  <a:tcPr marL="18000" marR="18000" marT="18000" marB="18000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481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2000" b="1" i="0" u="none" strike="noStrike" noProof="0" dirty="0" smtClean="0">
                          <a:solidFill>
                            <a:schemeClr val="bg2"/>
                          </a:solidFill>
                          <a:latin typeface="Humnst777 BT"/>
                        </a:rPr>
                        <a:t>1</a:t>
                      </a:r>
                      <a:endParaRPr lang="en-GB" sz="2000" b="1" i="0" u="none" strike="noStrike" noProof="0" dirty="0">
                        <a:solidFill>
                          <a:schemeClr val="bg2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20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5</a:t>
                      </a:r>
                      <a:endParaRPr lang="en-GB" sz="20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39</a:t>
                      </a:r>
                      <a:endParaRPr lang="en-GB" sz="20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Text Box 13"/>
          <p:cNvSpPr txBox="1">
            <a:spLocks noChangeArrowheads="1"/>
          </p:cNvSpPr>
          <p:nvPr/>
        </p:nvSpPr>
        <p:spPr bwMode="auto">
          <a:xfrm>
            <a:off x="540000" y="3791216"/>
            <a:ext cx="4176016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n = 250 </a:t>
            </a:r>
          </a:p>
          <a:p>
            <a:pPr algn="just"/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n_train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= 167</a:t>
            </a:r>
          </a:p>
          <a:p>
            <a:pPr algn="just"/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n_test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= 83</a:t>
            </a:r>
          </a:p>
          <a:p>
            <a:pPr algn="just"/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/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e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rror rate = 15.7%</a:t>
            </a:r>
          </a:p>
        </p:txBody>
      </p:sp>
      <p:sp>
        <p:nvSpPr>
          <p:cNvPr id="1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Redes </a:t>
            </a: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Neuronais Artificiais</a:t>
            </a: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20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85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en-US" sz="3800" dirty="0" err="1" smtClean="0">
                <a:solidFill>
                  <a:schemeClr val="bg2"/>
                </a:solidFill>
              </a:rPr>
              <a:t>Algoritmos</a:t>
            </a:r>
            <a:r>
              <a:rPr lang="en-US" sz="3800" dirty="0" smtClean="0">
                <a:solidFill>
                  <a:schemeClr val="bg2"/>
                </a:solidFill>
              </a:rPr>
              <a:t> </a:t>
            </a:r>
            <a:r>
              <a:rPr lang="en-US" sz="3800" dirty="0" err="1" smtClean="0">
                <a:solidFill>
                  <a:schemeClr val="bg2"/>
                </a:solidFill>
              </a:rPr>
              <a:t>Genéticos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6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pt-PT" sz="2800" b="1" dirty="0" smtClean="0">
                <a:solidFill>
                  <a:srgbClr val="CC301F"/>
                </a:solidFill>
              </a:rPr>
              <a:t>» </a:t>
            </a:r>
            <a:r>
              <a:rPr lang="pt-PT" sz="2800" dirty="0" smtClean="0">
                <a:solidFill>
                  <a:schemeClr val="bg2"/>
                </a:solidFill>
                <a:latin typeface="Bitstream Vera Sans" pitchFamily="32" charset="0"/>
                <a:ea typeface="DejaVu Sans" charset="0"/>
                <a:cs typeface="DejaVu Sans" charset="0"/>
              </a:rPr>
              <a:t>Enquadramento</a:t>
            </a:r>
            <a:endParaRPr lang="pt-PT" sz="2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9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Algoritmos de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optimização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inspirados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na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evolução natural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de sistemas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biológicos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(popularizados por John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Holland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nos anos 70);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Utilizam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população de soluções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(i.e.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agentes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), cada uma constituída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por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sequências de variáveis (i.e.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cromossomas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). Cada solução tem valores diferentes para cada variável (i.e.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genes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As populações de soluções são avaliadas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por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função </a:t>
            </a:r>
            <a:r>
              <a:rPr lang="pt-PT" sz="2000" dirty="0">
                <a:solidFill>
                  <a:schemeClr val="accent2"/>
                </a:solidFill>
                <a:latin typeface="Humnst777 BT" pitchFamily="34" charset="0"/>
              </a:rPr>
              <a:t>de 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fitness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e geram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novas gerações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de soluções;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 população evolui ao longo das gerações através de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mecanismos evolutivos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seleção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recombinaçã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o,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mutação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…).</a:t>
            </a:r>
          </a:p>
        </p:txBody>
      </p:sp>
      <p:sp>
        <p:nvSpPr>
          <p:cNvPr id="11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21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8"/>
          <p:cNvSpPr>
            <a:spLocks noChangeArrowheads="1"/>
          </p:cNvSpPr>
          <p:nvPr/>
        </p:nvSpPr>
        <p:spPr bwMode="auto">
          <a:xfrm>
            <a:off x="2339752" y="404813"/>
            <a:ext cx="648084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Algoritmos Genéticos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3568" y="1484784"/>
            <a:ext cx="77048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Mecanismos evolutivos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Seleção: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as “melhores” soluções passam para a geração seguinte; </a:t>
            </a:r>
          </a:p>
          <a:p>
            <a:pPr algn="just"/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Recombinação: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troca de informação entre soluções;</a:t>
            </a:r>
          </a:p>
          <a:p>
            <a:pPr algn="just"/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Mutação: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a transferência de informação entre gerações é imperfeita;</a:t>
            </a:r>
          </a:p>
          <a:p>
            <a:pPr algn="just"/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outros (e.g. Migração):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entrada de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soluções novas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na população. </a:t>
            </a: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22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Algoritmo é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facilmente interpretável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Processo de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optimização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robusto 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ruído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 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máximos locais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Facilmente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paralelizável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(i.e. redução de tempo de computação).</a:t>
            </a:r>
          </a:p>
          <a:p>
            <a:pPr algn="just"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Rapidez de convergência depende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da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escolha dos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parâmetros do modelo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 dos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critérios de paragem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função de 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fitness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requer tratamento analítico;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Número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de variáveis utilizado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influencia grandemente a intensidade computacional (i.e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 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curse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of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dimensionality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).</a:t>
            </a:r>
          </a:p>
        </p:txBody>
      </p:sp>
      <p:sp>
        <p:nvSpPr>
          <p:cNvPr id="2150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11" name="Text Box 376"/>
          <p:cNvSpPr txBox="1">
            <a:spLocks noChangeArrowheads="1"/>
          </p:cNvSpPr>
          <p:nvPr/>
        </p:nvSpPr>
        <p:spPr bwMode="auto">
          <a:xfrm>
            <a:off x="682699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Vantagens e Desvantagens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Algoritmos Genéticos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23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59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39874" y="2132856"/>
            <a:ext cx="4320158" cy="30956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Humnst777 BT"/>
              </a:rPr>
              <a:t>- Um </a:t>
            </a:r>
            <a:r>
              <a:rPr lang="en-US" sz="2000" dirty="0" err="1" smtClean="0">
                <a:latin typeface="Humnst777 BT"/>
              </a:rPr>
              <a:t>explorador</a:t>
            </a:r>
            <a:r>
              <a:rPr lang="en-US" sz="2000" dirty="0" smtClean="0">
                <a:latin typeface="Humnst777 BT"/>
              </a:rPr>
              <a:t> </a:t>
            </a:r>
            <a:r>
              <a:rPr lang="en-US" sz="2000" dirty="0" err="1" smtClean="0">
                <a:latin typeface="Humnst777 BT"/>
              </a:rPr>
              <a:t>vai</a:t>
            </a:r>
            <a:r>
              <a:rPr lang="en-US" sz="2000" dirty="0" smtClean="0">
                <a:latin typeface="Humnst777 BT"/>
              </a:rPr>
              <a:t> para a </a:t>
            </a:r>
            <a:r>
              <a:rPr lang="en-US" sz="2000" dirty="0" err="1" smtClean="0">
                <a:latin typeface="Humnst777 BT"/>
              </a:rPr>
              <a:t>selva</a:t>
            </a:r>
            <a:r>
              <a:rPr lang="en-US" sz="2000" dirty="0" smtClean="0">
                <a:latin typeface="Humnst777 BT"/>
              </a:rPr>
              <a:t>;</a:t>
            </a:r>
          </a:p>
          <a:p>
            <a:pPr marL="0" indent="0">
              <a:buNone/>
            </a:pPr>
            <a:r>
              <a:rPr lang="en-US" sz="2000" dirty="0" smtClean="0">
                <a:latin typeface="Humnst777 BT"/>
              </a:rPr>
              <a:t>- Mochila com </a:t>
            </a:r>
            <a:r>
              <a:rPr lang="en-US" sz="2000" dirty="0" err="1" smtClean="0">
                <a:latin typeface="Humnst777 BT"/>
              </a:rPr>
              <a:t>capacidade</a:t>
            </a:r>
            <a:r>
              <a:rPr lang="en-US" sz="2000" dirty="0" smtClean="0">
                <a:latin typeface="Humnst777 BT"/>
              </a:rPr>
              <a:t> de 20Kg;</a:t>
            </a:r>
            <a:endParaRPr lang="en-US" sz="2000" dirty="0" smtClean="0">
              <a:latin typeface="Humnst777 BT"/>
            </a:endParaRPr>
          </a:p>
          <a:p>
            <a:pPr marL="0" indent="0">
              <a:buNone/>
            </a:pPr>
            <a:r>
              <a:rPr lang="en-US" sz="2000" dirty="0" smtClean="0">
                <a:latin typeface="Humnst777 BT"/>
              </a:rPr>
              <a:t>- </a:t>
            </a:r>
            <a:r>
              <a:rPr lang="en-US" sz="2000" dirty="0" err="1" smtClean="0">
                <a:latin typeface="Humnst777 BT"/>
              </a:rPr>
              <a:t>Conjunto</a:t>
            </a:r>
            <a:r>
              <a:rPr lang="en-US" sz="2000" dirty="0" smtClean="0">
                <a:latin typeface="Humnst777 BT"/>
              </a:rPr>
              <a:t> de </a:t>
            </a:r>
            <a:r>
              <a:rPr lang="en-US" sz="2000" dirty="0" err="1" smtClean="0">
                <a:latin typeface="Humnst777 BT"/>
              </a:rPr>
              <a:t>itens</a:t>
            </a:r>
            <a:r>
              <a:rPr lang="en-US" sz="2000" dirty="0" smtClean="0">
                <a:latin typeface="Humnst777 BT"/>
              </a:rPr>
              <a:t> </a:t>
            </a:r>
            <a:r>
              <a:rPr lang="en-US" sz="2000" dirty="0" err="1" smtClean="0">
                <a:latin typeface="Humnst777 BT"/>
              </a:rPr>
              <a:t>caracterizados</a:t>
            </a:r>
            <a:r>
              <a:rPr lang="en-US" sz="2000" dirty="0" smtClean="0">
                <a:latin typeface="Humnst777 BT"/>
              </a:rPr>
              <a:t> </a:t>
            </a:r>
            <a:r>
              <a:rPr lang="en-US" sz="2000" dirty="0" err="1" smtClean="0">
                <a:latin typeface="Humnst777 BT"/>
              </a:rPr>
              <a:t>por</a:t>
            </a:r>
            <a:r>
              <a:rPr lang="en-US" sz="2000" dirty="0" smtClean="0">
                <a:latin typeface="Humnst777 BT"/>
              </a:rPr>
              <a:t> </a:t>
            </a:r>
            <a:r>
              <a:rPr lang="en-US" sz="2000" dirty="0" err="1" smtClean="0">
                <a:solidFill>
                  <a:schemeClr val="accent2"/>
                </a:solidFill>
                <a:latin typeface="Humnst777 BT"/>
              </a:rPr>
              <a:t>pontos</a:t>
            </a:r>
            <a:r>
              <a:rPr lang="en-US" sz="2000" dirty="0" smtClean="0">
                <a:solidFill>
                  <a:schemeClr val="accent2"/>
                </a:solidFill>
                <a:latin typeface="Humnst777 BT"/>
              </a:rPr>
              <a:t> de </a:t>
            </a:r>
            <a:r>
              <a:rPr lang="en-US" sz="2000" dirty="0" err="1" smtClean="0">
                <a:solidFill>
                  <a:schemeClr val="accent2"/>
                </a:solidFill>
                <a:latin typeface="Humnst777 BT"/>
              </a:rPr>
              <a:t>sobrevivência</a:t>
            </a:r>
            <a:r>
              <a:rPr lang="en-US" sz="2000" dirty="0" smtClean="0">
                <a:latin typeface="Humnst777 BT"/>
              </a:rPr>
              <a:t> e </a:t>
            </a:r>
            <a:r>
              <a:rPr lang="en-US" sz="2000" dirty="0" smtClean="0">
                <a:solidFill>
                  <a:schemeClr val="accent2"/>
                </a:solidFill>
                <a:latin typeface="Humnst777 BT"/>
              </a:rPr>
              <a:t>peso</a:t>
            </a:r>
            <a:r>
              <a:rPr lang="en-US" sz="2000" dirty="0" smtClean="0">
                <a:latin typeface="Humnst777 BT"/>
              </a:rPr>
              <a:t>;</a:t>
            </a:r>
          </a:p>
          <a:p>
            <a:pPr marL="0" indent="0">
              <a:buNone/>
            </a:pPr>
            <a:endParaRPr lang="en-US" sz="2000" dirty="0" smtClean="0">
              <a:latin typeface="Humnst777 BT"/>
            </a:endParaRPr>
          </a:p>
          <a:p>
            <a:pPr marL="0" indent="0">
              <a:buNone/>
            </a:pPr>
            <a:r>
              <a:rPr lang="pt-PT" sz="2000" dirty="0" smtClean="0">
                <a:latin typeface="Humnst777 BT"/>
              </a:rPr>
              <a:t>- Qual o melhor conjunto de itens?</a:t>
            </a:r>
          </a:p>
          <a:p>
            <a:pPr lvl="0"/>
            <a:endParaRPr lang="en-GB" sz="2000" dirty="0" smtClean="0">
              <a:latin typeface="Humnst777 BT"/>
            </a:endParaRPr>
          </a:p>
        </p:txBody>
      </p:sp>
      <p:sp>
        <p:nvSpPr>
          <p:cNvPr id="11266" name="AutoShape 2" descr="http://t2.gstatic.com/images?q=tbn:ANd9GcSiDZQ13ugmGv1gazU2KcX7GzdlJjkwO5GBzhH4NL4qlkDgAu3htg"/>
          <p:cNvSpPr>
            <a:spLocks noChangeAspect="1" noChangeArrowheads="1"/>
          </p:cNvSpPr>
          <p:nvPr/>
        </p:nvSpPr>
        <p:spPr bwMode="auto">
          <a:xfrm>
            <a:off x="155575" y="-136525"/>
            <a:ext cx="9525" cy="95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11268" name="AutoShape 4" descr="http://t2.gstatic.com/images?q=tbn:ANd9GcSiDZQ13ugmGv1gazU2KcX7GzdlJjkwO5GBzhH4NL4qlkDgAu3htg"/>
          <p:cNvSpPr>
            <a:spLocks noChangeAspect="1" noChangeArrowheads="1"/>
          </p:cNvSpPr>
          <p:nvPr/>
        </p:nvSpPr>
        <p:spPr bwMode="auto">
          <a:xfrm>
            <a:off x="155575" y="-136525"/>
            <a:ext cx="9525" cy="95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11270" name="AutoShape 6" descr="http://t2.gstatic.com/images?q=tbn:ANd9GcSiDZQ13ugmGv1gazU2KcX7GzdlJjkwO5GBzhH4NL4qlkDgAu3htg"/>
          <p:cNvSpPr>
            <a:spLocks noChangeAspect="1" noChangeArrowheads="1"/>
          </p:cNvSpPr>
          <p:nvPr/>
        </p:nvSpPr>
        <p:spPr bwMode="auto">
          <a:xfrm>
            <a:off x="155575" y="-136525"/>
            <a:ext cx="9525" cy="95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11272" name="AutoShape 8" descr="http://t2.gstatic.com/images?q=tbn:ANd9GcSiDZQ13ugmGv1gazU2KcX7GzdlJjkwO5GBzhH4NL4qlkDgAu3htg"/>
          <p:cNvSpPr>
            <a:spLocks noChangeAspect="1" noChangeArrowheads="1"/>
          </p:cNvSpPr>
          <p:nvPr/>
        </p:nvSpPr>
        <p:spPr bwMode="auto">
          <a:xfrm>
            <a:off x="155575" y="-136525"/>
            <a:ext cx="9525" cy="95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10" name="Rectângulo 9"/>
          <p:cNvSpPr/>
          <p:nvPr/>
        </p:nvSpPr>
        <p:spPr>
          <a:xfrm>
            <a:off x="539552" y="5589240"/>
            <a:ext cx="806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PT" sz="1400" dirty="0" smtClean="0">
                <a:solidFill>
                  <a:schemeClr val="tx1"/>
                </a:solidFill>
                <a:latin typeface="Humnst777 BT"/>
              </a:rPr>
              <a:t>*</a:t>
            </a:r>
            <a:r>
              <a:rPr lang="pt-PT" sz="1400" i="1" dirty="0" err="1" smtClean="0">
                <a:solidFill>
                  <a:schemeClr val="tx1"/>
                </a:solidFill>
                <a:latin typeface="Humnst777 BT"/>
              </a:rPr>
              <a:t>Knapsack</a:t>
            </a:r>
            <a:r>
              <a:rPr lang="pt-PT" sz="1400" i="1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400" i="1" dirty="0" err="1" smtClean="0">
                <a:solidFill>
                  <a:schemeClr val="tx1"/>
                </a:solidFill>
                <a:latin typeface="Humnst777 BT"/>
              </a:rPr>
              <a:t>problem</a:t>
            </a:r>
            <a:r>
              <a:rPr lang="pt-PT" sz="1400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400" dirty="0" smtClean="0">
                <a:solidFill>
                  <a:schemeClr val="tx1"/>
                </a:solidFill>
                <a:latin typeface="Humnst777 BT"/>
              </a:rPr>
              <a:t>é </a:t>
            </a:r>
            <a:r>
              <a:rPr lang="pt-PT" sz="1400" dirty="0" smtClean="0">
                <a:solidFill>
                  <a:schemeClr val="tx1"/>
                </a:solidFill>
                <a:latin typeface="Humnst777 BT"/>
              </a:rPr>
              <a:t>um problema de otimização </a:t>
            </a:r>
            <a:r>
              <a:rPr lang="pt-PT" sz="1400" dirty="0" smtClean="0">
                <a:solidFill>
                  <a:schemeClr val="tx1"/>
                </a:solidFill>
                <a:latin typeface="Humnst777 BT"/>
              </a:rPr>
              <a:t>clássico do século XIX. </a:t>
            </a:r>
            <a:r>
              <a:rPr lang="pt-PT" sz="1400" dirty="0" smtClean="0">
                <a:solidFill>
                  <a:schemeClr val="tx1"/>
                </a:solidFill>
                <a:latin typeface="Humnst777 BT"/>
              </a:rPr>
              <a:t>Adaptado de  </a:t>
            </a:r>
            <a:r>
              <a:rPr lang="pt-PT" sz="1400" dirty="0" err="1" smtClean="0">
                <a:solidFill>
                  <a:schemeClr val="tx1"/>
                </a:solidFill>
                <a:latin typeface="Humnst777 BT"/>
              </a:rPr>
              <a:t>Marek</a:t>
            </a:r>
            <a:r>
              <a:rPr lang="pt-PT" sz="1400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400" dirty="0" err="1" smtClean="0">
                <a:solidFill>
                  <a:schemeClr val="tx1"/>
                </a:solidFill>
                <a:latin typeface="Humnst777 BT"/>
              </a:rPr>
              <a:t>Obitko</a:t>
            </a:r>
            <a:r>
              <a:rPr lang="pt-PT" sz="1400" dirty="0" smtClean="0">
                <a:solidFill>
                  <a:schemeClr val="tx1"/>
                </a:solidFill>
                <a:latin typeface="Humnst777 BT"/>
              </a:rPr>
              <a:t>. http://www.r-bloggers.com/genetic-algorithms-a-simple-r-example/</a:t>
            </a:r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339752" y="404813"/>
            <a:ext cx="648084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Algoritmos Genéticos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pt-PT" sz="2800" b="1" dirty="0" smtClean="0">
                <a:solidFill>
                  <a:srgbClr val="CC301F"/>
                </a:solidFill>
              </a:rPr>
              <a:t>» </a:t>
            </a:r>
            <a:r>
              <a:rPr lang="pt-PT" sz="2800" dirty="0" smtClean="0">
                <a:solidFill>
                  <a:schemeClr val="bg2"/>
                </a:solidFill>
                <a:latin typeface="Bitstream Vera Sans" pitchFamily="32" charset="0"/>
                <a:ea typeface="DejaVu Sans" charset="0"/>
                <a:cs typeface="DejaVu Sans" charset="0"/>
              </a:rPr>
              <a:t>Exemplo*</a:t>
            </a:r>
            <a:endParaRPr lang="pt-PT" sz="2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313673"/>
              </p:ext>
            </p:extLst>
          </p:nvPr>
        </p:nvGraphicFramePr>
        <p:xfrm>
          <a:off x="4860032" y="1988840"/>
          <a:ext cx="3491877" cy="3384376"/>
        </p:xfrm>
        <a:graphic>
          <a:graphicData uri="http://schemas.openxmlformats.org/drawingml/2006/table">
            <a:tbl>
              <a:tblPr/>
              <a:tblGrid>
                <a:gridCol w="1187621"/>
                <a:gridCol w="1152128"/>
                <a:gridCol w="1152128"/>
              </a:tblGrid>
              <a:tr h="742233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ITEM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600" b="1" i="0" u="none" strike="noStrike" dirty="0" smtClean="0">
                          <a:solidFill>
                            <a:srgbClr val="000000"/>
                          </a:solidFill>
                          <a:latin typeface="Humnst777 BT"/>
                        </a:rPr>
                        <a:t>SURV. PTS.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latin typeface="Humnst777 B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WEIGHT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449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b="0" i="0" u="none" strike="noStrike" dirty="0" err="1">
                          <a:solidFill>
                            <a:srgbClr val="000000"/>
                          </a:solidFill>
                          <a:latin typeface="Humnst777 BT"/>
                        </a:rPr>
                        <a:t>pocketknife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latin typeface="Humnst777 B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10.00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1.00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77449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b="0" i="0" u="none" strike="noStrike" dirty="0" err="1">
                          <a:solidFill>
                            <a:srgbClr val="000000"/>
                          </a:solidFill>
                          <a:latin typeface="Humnst777 BT"/>
                        </a:rPr>
                        <a:t>beans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latin typeface="Humnst777 B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20.00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5.00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7449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b="0" i="0" u="none" strike="noStrike" dirty="0" err="1">
                          <a:solidFill>
                            <a:srgbClr val="000000"/>
                          </a:solidFill>
                          <a:latin typeface="Humnst777 BT"/>
                        </a:rPr>
                        <a:t>potatoes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latin typeface="Humnst777 B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15.00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10.00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7449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b="0" i="0" u="none" strike="noStrike" dirty="0" err="1">
                          <a:solidFill>
                            <a:srgbClr val="000000"/>
                          </a:solidFill>
                          <a:latin typeface="Humnst777 BT"/>
                        </a:rPr>
                        <a:t>unions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latin typeface="Humnst777 B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2.00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1.00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7449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b="0" i="0" u="none" strike="noStrike" dirty="0" err="1">
                          <a:solidFill>
                            <a:srgbClr val="000000"/>
                          </a:solidFill>
                          <a:latin typeface="Humnst777 BT"/>
                        </a:rPr>
                        <a:t>sleeping</a:t>
                      </a:r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 </a:t>
                      </a:r>
                      <a:r>
                        <a:rPr lang="pt-PT" sz="1600" b="0" i="0" u="none" strike="noStrike" dirty="0" err="1">
                          <a:solidFill>
                            <a:srgbClr val="000000"/>
                          </a:solidFill>
                          <a:latin typeface="Humnst777 BT"/>
                        </a:rPr>
                        <a:t>bag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latin typeface="Humnst777 B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30.00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7.00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7449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b="0" i="0" u="none" strike="noStrike" dirty="0" err="1">
                          <a:solidFill>
                            <a:srgbClr val="000000"/>
                          </a:solidFill>
                          <a:latin typeface="Humnst777 BT"/>
                        </a:rPr>
                        <a:t>rope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latin typeface="Humnst777 B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10.00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5.00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7449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b="0" i="0" u="none" strike="noStrike" dirty="0" err="1">
                          <a:solidFill>
                            <a:srgbClr val="000000"/>
                          </a:solidFill>
                          <a:latin typeface="Humnst777 BT"/>
                        </a:rPr>
                        <a:t>compass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latin typeface="Humnst777 B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30.00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1.00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smtClean="0">
                <a:solidFill>
                  <a:schemeClr val="bg2"/>
                </a:solidFill>
                <a:latin typeface="Humnst777 BT" pitchFamily="34" charset="0"/>
              </a:rPr>
              <a:t>24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39948" y="2132856"/>
            <a:ext cx="8064500" cy="4064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lvl="1" indent="0">
              <a:spcBef>
                <a:spcPts val="600"/>
              </a:spcBef>
              <a:buFontTx/>
              <a:buChar char="-"/>
            </a:pPr>
            <a:r>
              <a:rPr lang="pt-PT" sz="2000" dirty="0" smtClean="0">
                <a:latin typeface="Humnst777 BT"/>
              </a:rPr>
              <a:t> O número possível de instâncias é </a:t>
            </a:r>
            <a:r>
              <a:rPr lang="pt-PT" sz="2000" dirty="0" smtClean="0">
                <a:solidFill>
                  <a:schemeClr val="accent2"/>
                </a:solidFill>
                <a:latin typeface="Humnst777 BT"/>
              </a:rPr>
              <a:t>2</a:t>
            </a:r>
            <a:r>
              <a:rPr lang="pt-PT" sz="2000" baseline="30000" dirty="0" smtClean="0">
                <a:solidFill>
                  <a:schemeClr val="accent2"/>
                </a:solidFill>
                <a:latin typeface="Humnst777 BT"/>
              </a:rPr>
              <a:t>7</a:t>
            </a:r>
            <a:r>
              <a:rPr lang="pt-PT" sz="2000" dirty="0" smtClean="0">
                <a:solidFill>
                  <a:schemeClr val="accent2"/>
                </a:solidFill>
                <a:latin typeface="Humnst777 BT"/>
              </a:rPr>
              <a:t>=128</a:t>
            </a:r>
            <a:r>
              <a:rPr lang="pt-PT" sz="2000" dirty="0" smtClean="0">
                <a:latin typeface="Humnst777 BT"/>
              </a:rPr>
              <a:t>;</a:t>
            </a:r>
          </a:p>
          <a:p>
            <a:pPr marL="0" lvl="1" indent="0">
              <a:spcBef>
                <a:spcPts val="600"/>
              </a:spcBef>
              <a:buFontTx/>
              <a:buChar char="-"/>
            </a:pPr>
            <a:r>
              <a:rPr lang="pt-PT" sz="2000" dirty="0" smtClean="0">
                <a:latin typeface="Humnst777 BT"/>
              </a:rPr>
              <a:t> </a:t>
            </a:r>
            <a:r>
              <a:rPr lang="pt-PT" sz="2000" dirty="0" smtClean="0">
                <a:solidFill>
                  <a:schemeClr val="accent2"/>
                </a:solidFill>
                <a:latin typeface="Humnst777 BT"/>
              </a:rPr>
              <a:t>Maximizar</a:t>
            </a:r>
            <a:r>
              <a:rPr lang="pt-PT" sz="2000" dirty="0" smtClean="0">
                <a:latin typeface="Humnst777 BT"/>
              </a:rPr>
              <a:t> pontos de sobrevivência, mas mantendo </a:t>
            </a:r>
            <a:r>
              <a:rPr lang="pt-PT" sz="2000" dirty="0" smtClean="0">
                <a:solidFill>
                  <a:schemeClr val="accent2"/>
                </a:solidFill>
                <a:latin typeface="Humnst777 BT"/>
              </a:rPr>
              <a:t>peso &lt; 20Kg</a:t>
            </a:r>
            <a:r>
              <a:rPr lang="pt-PT" sz="2000" dirty="0" smtClean="0">
                <a:latin typeface="Humnst777 BT"/>
              </a:rPr>
              <a:t>.</a:t>
            </a:r>
          </a:p>
          <a:p>
            <a:pPr marL="0" lvl="1" indent="0">
              <a:spcBef>
                <a:spcPts val="600"/>
              </a:spcBef>
              <a:buNone/>
            </a:pPr>
            <a:endParaRPr lang="pt-PT" sz="2000" dirty="0" smtClean="0">
              <a:latin typeface="Humnst777 BT"/>
            </a:endParaRPr>
          </a:p>
          <a:p>
            <a:pPr marL="0" lvl="1" indent="0">
              <a:spcBef>
                <a:spcPts val="600"/>
              </a:spcBef>
              <a:buNone/>
            </a:pPr>
            <a:r>
              <a:rPr lang="pt-PT" sz="2000" dirty="0" smtClean="0">
                <a:latin typeface="Humnst777 BT"/>
              </a:rPr>
              <a:t>Exemplos de instâncias:</a:t>
            </a:r>
          </a:p>
          <a:p>
            <a:pPr marL="0" lvl="1" indent="0">
              <a:spcBef>
                <a:spcPts val="600"/>
              </a:spcBef>
              <a:buNone/>
            </a:pPr>
            <a:endParaRPr lang="pt-PT" sz="2000" dirty="0" smtClean="0">
              <a:latin typeface="Humnst777 BT"/>
            </a:endParaRPr>
          </a:p>
          <a:p>
            <a:pPr marL="0" lvl="1" indent="0">
              <a:spcBef>
                <a:spcPts val="600"/>
              </a:spcBef>
              <a:buNone/>
            </a:pPr>
            <a:endParaRPr lang="en-US" sz="2000" dirty="0" smtClean="0">
              <a:latin typeface="Humnst777 BT"/>
            </a:endParaRPr>
          </a:p>
          <a:p>
            <a:pPr marL="0" indent="0">
              <a:spcBef>
                <a:spcPts val="600"/>
              </a:spcBef>
            </a:pPr>
            <a:endParaRPr lang="pt-PT" sz="2000" dirty="0" smtClean="0">
              <a:latin typeface="Humnst777 BT"/>
            </a:endParaRPr>
          </a:p>
          <a:p>
            <a:pPr marL="0" lvl="0" indent="0">
              <a:spcBef>
                <a:spcPts val="600"/>
              </a:spcBef>
            </a:pPr>
            <a:endParaRPr lang="en-GB" sz="2000" dirty="0" smtClean="0">
              <a:latin typeface="Humnst777 BT"/>
            </a:endParaRPr>
          </a:p>
        </p:txBody>
      </p:sp>
      <p:sp>
        <p:nvSpPr>
          <p:cNvPr id="11266" name="AutoShape 2" descr="http://t2.gstatic.com/images?q=tbn:ANd9GcSiDZQ13ugmGv1gazU2KcX7GzdlJjkwO5GBzhH4NL4qlkDgAu3htg"/>
          <p:cNvSpPr>
            <a:spLocks noChangeAspect="1" noChangeArrowheads="1"/>
          </p:cNvSpPr>
          <p:nvPr/>
        </p:nvSpPr>
        <p:spPr bwMode="auto">
          <a:xfrm>
            <a:off x="155575" y="-136525"/>
            <a:ext cx="9525" cy="95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11268" name="AutoShape 4" descr="http://t2.gstatic.com/images?q=tbn:ANd9GcSiDZQ13ugmGv1gazU2KcX7GzdlJjkwO5GBzhH4NL4qlkDgAu3htg"/>
          <p:cNvSpPr>
            <a:spLocks noChangeAspect="1" noChangeArrowheads="1"/>
          </p:cNvSpPr>
          <p:nvPr/>
        </p:nvSpPr>
        <p:spPr bwMode="auto">
          <a:xfrm>
            <a:off x="155575" y="-136525"/>
            <a:ext cx="9525" cy="95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11270" name="AutoShape 6" descr="http://t2.gstatic.com/images?q=tbn:ANd9GcSiDZQ13ugmGv1gazU2KcX7GzdlJjkwO5GBzhH4NL4qlkDgAu3htg"/>
          <p:cNvSpPr>
            <a:spLocks noChangeAspect="1" noChangeArrowheads="1"/>
          </p:cNvSpPr>
          <p:nvPr/>
        </p:nvSpPr>
        <p:spPr bwMode="auto">
          <a:xfrm>
            <a:off x="155575" y="-136525"/>
            <a:ext cx="9525" cy="95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11272" name="AutoShape 8" descr="http://t2.gstatic.com/images?q=tbn:ANd9GcSiDZQ13ugmGv1gazU2KcX7GzdlJjkwO5GBzhH4NL4qlkDgAu3htg"/>
          <p:cNvSpPr>
            <a:spLocks noChangeAspect="1" noChangeArrowheads="1"/>
          </p:cNvSpPr>
          <p:nvPr/>
        </p:nvSpPr>
        <p:spPr bwMode="auto">
          <a:xfrm>
            <a:off x="155575" y="-136525"/>
            <a:ext cx="9525" cy="95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15" name="Rectangle 38"/>
          <p:cNvSpPr>
            <a:spLocks noChangeArrowheads="1"/>
          </p:cNvSpPr>
          <p:nvPr/>
        </p:nvSpPr>
        <p:spPr bwMode="auto">
          <a:xfrm>
            <a:off x="2339752" y="404813"/>
            <a:ext cx="648084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Algoritmos Genéticos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6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pt-PT" sz="2800" b="1" dirty="0" smtClean="0">
                <a:solidFill>
                  <a:srgbClr val="CC301F"/>
                </a:solidFill>
              </a:rPr>
              <a:t>» </a:t>
            </a:r>
            <a:r>
              <a:rPr lang="pt-PT" sz="2800" dirty="0" smtClean="0">
                <a:solidFill>
                  <a:schemeClr val="bg2"/>
                </a:solidFill>
                <a:latin typeface="Bitstream Vera Sans" pitchFamily="32" charset="0"/>
                <a:ea typeface="DejaVu Sans" charset="0"/>
                <a:cs typeface="DejaVu Sans" charset="0"/>
              </a:rPr>
              <a:t>Exemplo*</a:t>
            </a:r>
            <a:endParaRPr lang="pt-PT" sz="2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898321"/>
              </p:ext>
            </p:extLst>
          </p:nvPr>
        </p:nvGraphicFramePr>
        <p:xfrm>
          <a:off x="611560" y="3717032"/>
          <a:ext cx="7992888" cy="1013460"/>
        </p:xfrm>
        <a:graphic>
          <a:graphicData uri="http://schemas.openxmlformats.org/drawingml/2006/table">
            <a:tbl>
              <a:tblPr/>
              <a:tblGrid>
                <a:gridCol w="999111"/>
                <a:gridCol w="999111"/>
                <a:gridCol w="999111"/>
                <a:gridCol w="999111"/>
                <a:gridCol w="999111"/>
                <a:gridCol w="999111"/>
                <a:gridCol w="999111"/>
                <a:gridCol w="999111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1" i="0" u="none" strike="noStrike" dirty="0" err="1" smtClean="0">
                          <a:solidFill>
                            <a:schemeClr val="bg2"/>
                          </a:solidFill>
                          <a:latin typeface="Humnst777 BT"/>
                        </a:rPr>
                        <a:t>pkt-knife</a:t>
                      </a:r>
                      <a:r>
                        <a:rPr lang="pt-PT" sz="1600" b="1" i="0" u="none" strike="noStrike" dirty="0" smtClean="0">
                          <a:solidFill>
                            <a:schemeClr val="bg2"/>
                          </a:solidFill>
                          <a:latin typeface="Humnst777 BT"/>
                        </a:rPr>
                        <a:t> </a:t>
                      </a:r>
                      <a:endParaRPr lang="pt-PT" sz="1600" b="1" i="0" u="none" strike="noStrike" dirty="0">
                        <a:solidFill>
                          <a:schemeClr val="bg2"/>
                        </a:solidFill>
                        <a:latin typeface="Humnst777 B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1" i="0" u="none" strike="noStrike" dirty="0" err="1">
                          <a:solidFill>
                            <a:schemeClr val="bg2"/>
                          </a:solidFill>
                          <a:latin typeface="Humnst777 BT"/>
                        </a:rPr>
                        <a:t>beans</a:t>
                      </a:r>
                      <a:r>
                        <a:rPr lang="pt-PT" sz="1600" b="1" i="0" u="none" strike="noStrike" dirty="0">
                          <a:solidFill>
                            <a:schemeClr val="bg2"/>
                          </a:solidFill>
                          <a:latin typeface="Humnst777 BT"/>
                        </a:rPr>
                        <a:t>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1" i="0" u="none" strike="noStrike" dirty="0" err="1">
                          <a:solidFill>
                            <a:schemeClr val="bg2"/>
                          </a:solidFill>
                          <a:latin typeface="Humnst777 BT"/>
                        </a:rPr>
                        <a:t>potatoes</a:t>
                      </a:r>
                      <a:r>
                        <a:rPr lang="pt-PT" sz="1600" b="1" i="0" u="none" strike="noStrike" dirty="0">
                          <a:solidFill>
                            <a:schemeClr val="bg2"/>
                          </a:solidFill>
                          <a:latin typeface="Humnst777 BT"/>
                        </a:rPr>
                        <a:t>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1" i="0" u="none" strike="noStrike" dirty="0" err="1" smtClean="0">
                          <a:solidFill>
                            <a:schemeClr val="bg2"/>
                          </a:solidFill>
                          <a:latin typeface="Humnst777 BT"/>
                        </a:rPr>
                        <a:t>unions</a:t>
                      </a:r>
                      <a:r>
                        <a:rPr lang="pt-PT" sz="1600" b="1" i="0" u="none" strike="noStrike" dirty="0" smtClean="0">
                          <a:solidFill>
                            <a:schemeClr val="bg2"/>
                          </a:solidFill>
                          <a:latin typeface="Humnst777 BT"/>
                        </a:rPr>
                        <a:t> </a:t>
                      </a:r>
                      <a:endParaRPr lang="pt-PT" sz="1600" b="1" i="0" u="none" strike="noStrike" dirty="0">
                        <a:solidFill>
                          <a:schemeClr val="bg2"/>
                        </a:solidFill>
                        <a:latin typeface="Humnst777 B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1" i="0" u="none" strike="noStrike" dirty="0" err="1" smtClean="0">
                          <a:solidFill>
                            <a:schemeClr val="bg2"/>
                          </a:solidFill>
                          <a:latin typeface="Humnst777 BT"/>
                        </a:rPr>
                        <a:t>sleep</a:t>
                      </a:r>
                      <a:r>
                        <a:rPr lang="pt-PT" sz="1600" b="1" i="0" u="none" strike="noStrike" dirty="0" smtClean="0">
                          <a:solidFill>
                            <a:schemeClr val="bg2"/>
                          </a:solidFill>
                          <a:latin typeface="Humnst777 BT"/>
                        </a:rPr>
                        <a:t> </a:t>
                      </a:r>
                      <a:r>
                        <a:rPr lang="pt-PT" sz="1600" b="1" i="0" u="none" strike="noStrike" dirty="0" err="1">
                          <a:solidFill>
                            <a:schemeClr val="bg2"/>
                          </a:solidFill>
                          <a:latin typeface="Humnst777 BT"/>
                        </a:rPr>
                        <a:t>bag</a:t>
                      </a:r>
                      <a:r>
                        <a:rPr lang="pt-PT" sz="1600" b="1" i="0" u="none" strike="noStrike" dirty="0">
                          <a:solidFill>
                            <a:schemeClr val="bg2"/>
                          </a:solidFill>
                          <a:latin typeface="Humnst777 BT"/>
                        </a:rPr>
                        <a:t>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1" i="0" u="none" strike="noStrike" dirty="0" err="1">
                          <a:solidFill>
                            <a:schemeClr val="bg2"/>
                          </a:solidFill>
                          <a:latin typeface="Humnst777 BT"/>
                        </a:rPr>
                        <a:t>rope</a:t>
                      </a:r>
                      <a:r>
                        <a:rPr lang="pt-PT" sz="1600" b="1" i="0" u="none" strike="noStrike" dirty="0">
                          <a:solidFill>
                            <a:schemeClr val="bg2"/>
                          </a:solidFill>
                          <a:latin typeface="Humnst777 BT"/>
                        </a:rPr>
                        <a:t>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1" i="0" u="none" strike="noStrike" dirty="0" err="1">
                          <a:solidFill>
                            <a:schemeClr val="bg2"/>
                          </a:solidFill>
                          <a:latin typeface="Humnst777 BT"/>
                        </a:rPr>
                        <a:t>compass</a:t>
                      </a:r>
                      <a:r>
                        <a:rPr lang="pt-PT" sz="1600" b="1" i="0" u="none" strike="noStrike" dirty="0">
                          <a:solidFill>
                            <a:schemeClr val="bg2"/>
                          </a:solidFill>
                          <a:latin typeface="Humnst777 BT"/>
                        </a:rPr>
                        <a:t>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1" i="0" u="none" strike="noStrike" dirty="0">
                          <a:solidFill>
                            <a:schemeClr val="bg2"/>
                          </a:solidFill>
                          <a:latin typeface="Humnst777 BT"/>
                        </a:rPr>
                        <a:t>Fitness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52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 smtClean="0">
                          <a:solidFill>
                            <a:srgbClr val="000000"/>
                          </a:solidFill>
                          <a:latin typeface="Humnst777 BT"/>
                        </a:rPr>
                        <a:t>0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latin typeface="Humnst777 B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 smtClean="0">
                          <a:solidFill>
                            <a:srgbClr val="000000"/>
                          </a:solidFill>
                          <a:latin typeface="Humnst777 BT"/>
                        </a:rPr>
                        <a:t>1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latin typeface="Humnst777 B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 smtClean="0">
                          <a:solidFill>
                            <a:srgbClr val="000000"/>
                          </a:solidFill>
                          <a:latin typeface="Humnst777 BT"/>
                        </a:rPr>
                        <a:t>0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latin typeface="Humnst777 B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 smtClean="0">
                          <a:solidFill>
                            <a:srgbClr val="000000"/>
                          </a:solidFill>
                          <a:latin typeface="Humnst777 BT"/>
                        </a:rPr>
                        <a:t>0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latin typeface="Humnst777 B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 smtClean="0">
                          <a:solidFill>
                            <a:srgbClr val="000000"/>
                          </a:solidFill>
                          <a:latin typeface="Humnst777 BT"/>
                        </a:rPr>
                        <a:t>0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latin typeface="Humnst777 B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25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8" name="Rectângulo 9"/>
          <p:cNvSpPr/>
          <p:nvPr/>
        </p:nvSpPr>
        <p:spPr>
          <a:xfrm>
            <a:off x="539552" y="5589240"/>
            <a:ext cx="806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PT" sz="1400" dirty="0" smtClean="0">
                <a:solidFill>
                  <a:schemeClr val="tx1"/>
                </a:solidFill>
                <a:latin typeface="Humnst777 BT"/>
              </a:rPr>
              <a:t>*</a:t>
            </a:r>
            <a:r>
              <a:rPr lang="pt-PT" sz="1400" i="1" dirty="0" err="1" smtClean="0">
                <a:solidFill>
                  <a:schemeClr val="tx1"/>
                </a:solidFill>
                <a:latin typeface="Humnst777 BT"/>
              </a:rPr>
              <a:t>Knapsack</a:t>
            </a:r>
            <a:r>
              <a:rPr lang="pt-PT" sz="1400" i="1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400" i="1" dirty="0" err="1" smtClean="0">
                <a:solidFill>
                  <a:schemeClr val="tx1"/>
                </a:solidFill>
                <a:latin typeface="Humnst777 BT"/>
              </a:rPr>
              <a:t>problem</a:t>
            </a:r>
            <a:r>
              <a:rPr lang="pt-PT" sz="1400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400" dirty="0" smtClean="0">
                <a:solidFill>
                  <a:schemeClr val="tx1"/>
                </a:solidFill>
                <a:latin typeface="Humnst777 BT"/>
              </a:rPr>
              <a:t>é </a:t>
            </a:r>
            <a:r>
              <a:rPr lang="pt-PT" sz="1400" dirty="0" smtClean="0">
                <a:solidFill>
                  <a:schemeClr val="tx1"/>
                </a:solidFill>
                <a:latin typeface="Humnst777 BT"/>
              </a:rPr>
              <a:t>um problema de otimização </a:t>
            </a:r>
            <a:r>
              <a:rPr lang="pt-PT" sz="1400" dirty="0" smtClean="0">
                <a:solidFill>
                  <a:schemeClr val="tx1"/>
                </a:solidFill>
                <a:latin typeface="Humnst777 BT"/>
              </a:rPr>
              <a:t>clássico do século XIX. </a:t>
            </a:r>
            <a:r>
              <a:rPr lang="pt-PT" sz="1400" dirty="0" smtClean="0">
                <a:solidFill>
                  <a:schemeClr val="tx1"/>
                </a:solidFill>
                <a:latin typeface="Humnst777 BT"/>
              </a:rPr>
              <a:t>Adaptado de  </a:t>
            </a:r>
            <a:r>
              <a:rPr lang="pt-PT" sz="1400" dirty="0" err="1" smtClean="0">
                <a:solidFill>
                  <a:schemeClr val="tx1"/>
                </a:solidFill>
                <a:latin typeface="Humnst777 BT"/>
              </a:rPr>
              <a:t>Marek</a:t>
            </a:r>
            <a:r>
              <a:rPr lang="pt-PT" sz="1400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400" dirty="0" err="1" smtClean="0">
                <a:solidFill>
                  <a:schemeClr val="tx1"/>
                </a:solidFill>
                <a:latin typeface="Humnst777 BT"/>
              </a:rPr>
              <a:t>Obitko</a:t>
            </a:r>
            <a:r>
              <a:rPr lang="pt-PT" sz="1400" dirty="0" smtClean="0">
                <a:solidFill>
                  <a:schemeClr val="tx1"/>
                </a:solidFill>
                <a:latin typeface="Humnst777 BT"/>
              </a:rPr>
              <a:t>. http://www.r-bloggers.com/genetic-algorithms-a-simple-r-example/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"GA"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#Define data 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 &lt;- 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"pocketknife"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"beans"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"potatoes"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"unions"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"sleepingbag"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"rope"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"compass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&lt;- </a:t>
            </a: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15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30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30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profits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 &lt;- </a:t>
            </a: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5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7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5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weights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 &lt;- 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knapsack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capacity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#Define fitness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function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knapsack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function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(x){ 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pt-PT" sz="12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(x*w) &gt; W)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pt-PT" sz="12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else</a:t>
            </a:r>
            <a:endParaRPr lang="pt-PT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(x*p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No </a:t>
            </a:r>
            <a:r>
              <a:rPr lang="pt-PT" sz="2800" b="1" dirty="0" smtClean="0">
                <a:solidFill>
                  <a:schemeClr val="bg2"/>
                </a:solidFill>
                <a:latin typeface="Humnst777 BT" pitchFamily="34" charset="0"/>
              </a:rPr>
              <a:t>R</a:t>
            </a:r>
            <a:endParaRPr lang="pt-PT" sz="2800" b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Algoritmos Genéticos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26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87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1630536"/>
            <a:ext cx="8064000" cy="44627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SGA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SGA &lt;-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ga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binary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fitness=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knapsack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fitness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function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nBits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length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(n),    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chromosome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length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popSize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population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size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pcrossover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0.8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crossover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rate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pmutation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0.1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mutation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rate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elitism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5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number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best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individuals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sure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to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be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selected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maxiter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number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generations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names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=n,           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name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"genes"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seed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101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SGA@solution</a:t>
            </a: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           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best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solution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             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#total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number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selected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items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*p)            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#total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profit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selected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items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*w)            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#total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weight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selected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items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Algoritmos Genéticos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27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81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1630536"/>
            <a:ext cx="8064000" cy="80021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#Plot model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plot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SGA@summary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[,</a:t>
            </a:r>
            <a:r>
              <a:rPr lang="en-US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"mean"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],type=</a:t>
            </a:r>
            <a:r>
              <a:rPr lang="en-US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"l"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ylab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"mean fitness"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xlab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"iteration</a:t>
            </a:r>
            <a:r>
              <a:rPr lang="en-US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lwd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barplot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SGA@fitness,ylab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"fitness"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xlab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""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,col=</a:t>
            </a:r>
            <a:r>
              <a:rPr lang="en-US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"blue"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Algoritmos Genéticos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28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88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Modelos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4213" y="148431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Modelos exploratórios</a:t>
            </a:r>
            <a:endParaRPr lang="pt-PT" sz="29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39180" y="2133600"/>
            <a:ext cx="8137276" cy="93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- modelos </a:t>
            </a:r>
            <a:r>
              <a:rPr lang="pt-PT" sz="2200" dirty="0" smtClean="0">
                <a:solidFill>
                  <a:schemeClr val="accent2"/>
                </a:solidFill>
                <a:latin typeface="Humnst777 BT" pitchFamily="34" charset="0"/>
              </a:rPr>
              <a:t>não-supervisionados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 (i.e. não têm variável-resposta);</a:t>
            </a:r>
          </a:p>
          <a:p>
            <a:pPr algn="just"/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- criam </a:t>
            </a:r>
            <a:r>
              <a:rPr lang="pt-PT" sz="2200" dirty="0" smtClean="0">
                <a:solidFill>
                  <a:schemeClr val="accent2"/>
                </a:solidFill>
                <a:latin typeface="Humnst777 BT" pitchFamily="34" charset="0"/>
              </a:rPr>
              <a:t>associações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 e </a:t>
            </a:r>
            <a:r>
              <a:rPr lang="pt-BR" sz="2200" dirty="0" smtClean="0">
                <a:solidFill>
                  <a:schemeClr val="accent2"/>
                </a:solidFill>
                <a:latin typeface="Humnst777 BT" pitchFamily="34" charset="0"/>
              </a:rPr>
              <a:t>agrupamentos</a:t>
            </a:r>
            <a:r>
              <a:rPr lang="pt-BR" sz="22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02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6130" name="Picture 2" descr="C:\Users\joao.lopes\Documents\Projects\2019\2019.02.07_ICD2019\results\genetic_algorithms\fig1.tif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5" b="1348"/>
          <a:stretch/>
        </p:blipFill>
        <p:spPr bwMode="auto">
          <a:xfrm>
            <a:off x="539552" y="2446316"/>
            <a:ext cx="4160520" cy="379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Algoritmos Genéticos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580719"/>
              </p:ext>
            </p:extLst>
          </p:nvPr>
        </p:nvGraphicFramePr>
        <p:xfrm>
          <a:off x="534578" y="1616199"/>
          <a:ext cx="7992888" cy="506730"/>
        </p:xfrm>
        <a:graphic>
          <a:graphicData uri="http://schemas.openxmlformats.org/drawingml/2006/table">
            <a:tbl>
              <a:tblPr/>
              <a:tblGrid>
                <a:gridCol w="999111"/>
                <a:gridCol w="999111"/>
                <a:gridCol w="999111"/>
                <a:gridCol w="999111"/>
                <a:gridCol w="999111"/>
                <a:gridCol w="999111"/>
                <a:gridCol w="999111"/>
                <a:gridCol w="999111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1" i="0" u="none" strike="noStrike" dirty="0" err="1" smtClean="0">
                          <a:solidFill>
                            <a:schemeClr val="bg2"/>
                          </a:solidFill>
                          <a:latin typeface="Humnst777 BT"/>
                        </a:rPr>
                        <a:t>pkt-knife</a:t>
                      </a:r>
                      <a:r>
                        <a:rPr lang="pt-PT" sz="1600" b="1" i="0" u="none" strike="noStrike" dirty="0" smtClean="0">
                          <a:solidFill>
                            <a:schemeClr val="bg2"/>
                          </a:solidFill>
                          <a:latin typeface="Humnst777 BT"/>
                        </a:rPr>
                        <a:t> </a:t>
                      </a:r>
                      <a:endParaRPr lang="pt-PT" sz="1600" b="1" i="0" u="none" strike="noStrike" dirty="0">
                        <a:solidFill>
                          <a:schemeClr val="bg2"/>
                        </a:solidFill>
                        <a:latin typeface="Humnst777 B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1" i="0" u="none" strike="noStrike" dirty="0" err="1">
                          <a:solidFill>
                            <a:schemeClr val="bg2"/>
                          </a:solidFill>
                          <a:latin typeface="Humnst777 BT"/>
                        </a:rPr>
                        <a:t>beans</a:t>
                      </a:r>
                      <a:r>
                        <a:rPr lang="pt-PT" sz="1600" b="1" i="0" u="none" strike="noStrike" dirty="0">
                          <a:solidFill>
                            <a:schemeClr val="bg2"/>
                          </a:solidFill>
                          <a:latin typeface="Humnst777 BT"/>
                        </a:rPr>
                        <a:t>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1" i="0" u="none" strike="noStrike" dirty="0" err="1">
                          <a:solidFill>
                            <a:schemeClr val="bg2"/>
                          </a:solidFill>
                          <a:latin typeface="Humnst777 BT"/>
                        </a:rPr>
                        <a:t>potatoes</a:t>
                      </a:r>
                      <a:r>
                        <a:rPr lang="pt-PT" sz="1600" b="1" i="0" u="none" strike="noStrike" dirty="0">
                          <a:solidFill>
                            <a:schemeClr val="bg2"/>
                          </a:solidFill>
                          <a:latin typeface="Humnst777 BT"/>
                        </a:rPr>
                        <a:t>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1" i="0" u="none" strike="noStrike" dirty="0" err="1" smtClean="0">
                          <a:solidFill>
                            <a:schemeClr val="bg2"/>
                          </a:solidFill>
                          <a:latin typeface="Humnst777 BT"/>
                        </a:rPr>
                        <a:t>unions</a:t>
                      </a:r>
                      <a:r>
                        <a:rPr lang="pt-PT" sz="1600" b="1" i="0" u="none" strike="noStrike" dirty="0" smtClean="0">
                          <a:solidFill>
                            <a:schemeClr val="bg2"/>
                          </a:solidFill>
                          <a:latin typeface="Humnst777 BT"/>
                        </a:rPr>
                        <a:t> </a:t>
                      </a:r>
                      <a:endParaRPr lang="pt-PT" sz="1600" b="1" i="0" u="none" strike="noStrike" dirty="0">
                        <a:solidFill>
                          <a:schemeClr val="bg2"/>
                        </a:solidFill>
                        <a:latin typeface="Humnst777 B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1" i="0" u="none" strike="noStrike" dirty="0" err="1" smtClean="0">
                          <a:solidFill>
                            <a:schemeClr val="bg2"/>
                          </a:solidFill>
                          <a:latin typeface="Humnst777 BT"/>
                        </a:rPr>
                        <a:t>sleep-bag</a:t>
                      </a:r>
                      <a:r>
                        <a:rPr lang="pt-PT" sz="1600" b="1" i="0" u="none" strike="noStrike" dirty="0" smtClean="0">
                          <a:solidFill>
                            <a:schemeClr val="bg2"/>
                          </a:solidFill>
                          <a:latin typeface="Humnst777 BT"/>
                        </a:rPr>
                        <a:t> </a:t>
                      </a:r>
                      <a:endParaRPr lang="pt-PT" sz="1600" b="1" i="0" u="none" strike="noStrike" dirty="0">
                        <a:solidFill>
                          <a:schemeClr val="bg2"/>
                        </a:solidFill>
                        <a:latin typeface="Humnst777 B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1" i="0" u="none" strike="noStrike" dirty="0" err="1">
                          <a:solidFill>
                            <a:schemeClr val="bg2"/>
                          </a:solidFill>
                          <a:latin typeface="Humnst777 BT"/>
                        </a:rPr>
                        <a:t>rope</a:t>
                      </a:r>
                      <a:r>
                        <a:rPr lang="pt-PT" sz="1600" b="1" i="0" u="none" strike="noStrike" dirty="0">
                          <a:solidFill>
                            <a:schemeClr val="bg2"/>
                          </a:solidFill>
                          <a:latin typeface="Humnst777 BT"/>
                        </a:rPr>
                        <a:t>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1" i="0" u="none" strike="noStrike" dirty="0" err="1">
                          <a:solidFill>
                            <a:schemeClr val="bg2"/>
                          </a:solidFill>
                          <a:latin typeface="Humnst777 BT"/>
                        </a:rPr>
                        <a:t>compass</a:t>
                      </a:r>
                      <a:r>
                        <a:rPr lang="pt-PT" sz="1600" b="1" i="0" u="none" strike="noStrike" dirty="0">
                          <a:solidFill>
                            <a:schemeClr val="bg2"/>
                          </a:solidFill>
                          <a:latin typeface="Humnst777 BT"/>
                        </a:rPr>
                        <a:t>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1" i="0" u="none" strike="noStrike" dirty="0">
                          <a:solidFill>
                            <a:schemeClr val="bg2"/>
                          </a:solidFill>
                          <a:latin typeface="Humnst777 BT"/>
                        </a:rPr>
                        <a:t>Fitness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 smtClean="0">
                          <a:solidFill>
                            <a:srgbClr val="000000"/>
                          </a:solidFill>
                          <a:latin typeface="Humnst777 BT"/>
                        </a:rPr>
                        <a:t>1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latin typeface="Humnst777 B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 smtClean="0">
                          <a:solidFill>
                            <a:srgbClr val="000000"/>
                          </a:solidFill>
                          <a:latin typeface="Humnst777 BT"/>
                        </a:rPr>
                        <a:t>1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latin typeface="Humnst777 B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 smtClean="0">
                          <a:solidFill>
                            <a:srgbClr val="000000"/>
                          </a:solidFill>
                          <a:latin typeface="Humnst777 BT"/>
                        </a:rPr>
                        <a:t>1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latin typeface="Humnst777 B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600" b="0" i="0" u="none" strike="noStrike" dirty="0" smtClean="0">
                          <a:solidFill>
                            <a:srgbClr val="000000"/>
                          </a:solidFill>
                          <a:latin typeface="Humnst777 BT"/>
                        </a:rPr>
                        <a:t>102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latin typeface="Humnst777 B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096132" name="Picture 4" descr="C:\Users\joao.lopes\Documents\Projects\2019\2019.02.07_ICD2019\results\genetic_algorithms\fig2.tif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57" b="11993"/>
          <a:stretch/>
        </p:blipFill>
        <p:spPr bwMode="auto">
          <a:xfrm>
            <a:off x="4731960" y="2565070"/>
            <a:ext cx="4160520" cy="330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29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71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en-GB" sz="2800" dirty="0">
                <a:solidFill>
                  <a:schemeClr val="bg2"/>
                </a:solidFill>
                <a:latin typeface="Humnst777 BT" pitchFamily="34" charset="0"/>
              </a:rPr>
              <a:t>EU BD Hackathon 2017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 </a:t>
            </a:r>
            <a:r>
              <a:rPr lang="pt-PT" sz="3800" dirty="0" err="1" smtClean="0">
                <a:solidFill>
                  <a:schemeClr val="bg2"/>
                </a:solidFill>
                <a:latin typeface="Humnst777 BT" pitchFamily="34" charset="0"/>
              </a:rPr>
              <a:t>práctico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40000" y="2132856"/>
            <a:ext cx="8064000" cy="412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14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GB" sz="2000" b="1" dirty="0" err="1" smtClean="0">
                <a:solidFill>
                  <a:srgbClr val="000000"/>
                </a:solidFill>
                <a:latin typeface="Humnst777 BT"/>
              </a:rPr>
              <a:t>Objectivo</a:t>
            </a:r>
            <a:r>
              <a:rPr lang="en-GB" sz="2000" b="1" dirty="0" smtClean="0">
                <a:solidFill>
                  <a:srgbClr val="000000"/>
                </a:solidFill>
                <a:latin typeface="Humnst777 BT"/>
              </a:rPr>
              <a:t>:</a:t>
            </a:r>
            <a:r>
              <a:rPr lang="en-GB" sz="2000" dirty="0" smtClean="0">
                <a:solidFill>
                  <a:srgbClr val="000000"/>
                </a:solidFill>
                <a:latin typeface="Humnst777 BT"/>
              </a:rPr>
              <a:t> </a:t>
            </a:r>
            <a:r>
              <a:rPr lang="en-GB" sz="2000" dirty="0" err="1" smtClean="0">
                <a:solidFill>
                  <a:srgbClr val="000000"/>
                </a:solidFill>
                <a:latin typeface="Humnst777 BT"/>
              </a:rPr>
              <a:t>ajudar</a:t>
            </a:r>
            <a:r>
              <a:rPr lang="en-GB" sz="2000" dirty="0" smtClean="0">
                <a:solidFill>
                  <a:srgbClr val="000000"/>
                </a:solidFill>
                <a:latin typeface="Humnst777 BT"/>
              </a:rPr>
              <a:t> a </a:t>
            </a:r>
            <a:r>
              <a:rPr lang="en-GB" sz="2000" dirty="0" err="1" smtClean="0">
                <a:solidFill>
                  <a:srgbClr val="000000"/>
                </a:solidFill>
                <a:latin typeface="Humnst777 BT"/>
              </a:rPr>
              <a:t>definir</a:t>
            </a:r>
            <a:r>
              <a:rPr lang="en-GB" sz="2000" dirty="0" smtClean="0">
                <a:solidFill>
                  <a:srgbClr val="000000"/>
                </a:solidFill>
                <a:latin typeface="Humnst777 BT"/>
              </a:rPr>
              <a:t> </a:t>
            </a:r>
            <a:r>
              <a:rPr lang="en-GB" sz="2000" dirty="0" err="1" smtClean="0">
                <a:solidFill>
                  <a:srgbClr val="000000"/>
                </a:solidFill>
                <a:latin typeface="Humnst777 BT"/>
              </a:rPr>
              <a:t>políticas</a:t>
            </a:r>
            <a:r>
              <a:rPr lang="en-GB" sz="2000" dirty="0" smtClean="0">
                <a:solidFill>
                  <a:srgbClr val="000000"/>
                </a:solidFill>
                <a:latin typeface="Humnst777 BT"/>
              </a:rPr>
              <a:t> </a:t>
            </a:r>
            <a:r>
              <a:rPr lang="en-GB" sz="2000" dirty="0" err="1" smtClean="0">
                <a:solidFill>
                  <a:srgbClr val="000000"/>
                </a:solidFill>
                <a:latin typeface="Humnst777 BT"/>
              </a:rPr>
              <a:t>sobre</a:t>
            </a:r>
            <a:r>
              <a:rPr lang="en-GB" sz="2000" dirty="0" smtClean="0">
                <a:solidFill>
                  <a:srgbClr val="000000"/>
                </a:solidFill>
                <a:latin typeface="Humnst777 BT"/>
              </a:rPr>
              <a:t> o </a:t>
            </a:r>
            <a:r>
              <a:rPr lang="en-GB" sz="2000" dirty="0" err="1" smtClean="0">
                <a:solidFill>
                  <a:srgbClr val="000000"/>
                </a:solidFill>
                <a:latin typeface="Humnst777 BT"/>
              </a:rPr>
              <a:t>mercado</a:t>
            </a:r>
            <a:r>
              <a:rPr lang="en-GB" sz="2000" dirty="0" smtClean="0">
                <a:solidFill>
                  <a:srgbClr val="000000"/>
                </a:solidFill>
                <a:latin typeface="Humnst777 BT"/>
              </a:rPr>
              <a:t> </a:t>
            </a:r>
            <a:r>
              <a:rPr lang="en-GB" sz="2000" dirty="0" err="1" smtClean="0">
                <a:solidFill>
                  <a:srgbClr val="000000"/>
                </a:solidFill>
                <a:latin typeface="Humnst777 BT"/>
              </a:rPr>
              <a:t>laboral</a:t>
            </a:r>
            <a:endParaRPr lang="en-GB" sz="2000" dirty="0" smtClean="0">
              <a:solidFill>
                <a:srgbClr val="000000"/>
              </a:solidFill>
              <a:latin typeface="Humnst777 BT"/>
            </a:endParaRPr>
          </a:p>
          <a:p>
            <a:pPr marL="342900" indent="-342900">
              <a:lnSpc>
                <a:spcPct val="114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GB" sz="2000" b="1" dirty="0" err="1" smtClean="0">
                <a:solidFill>
                  <a:srgbClr val="000000"/>
                </a:solidFill>
                <a:latin typeface="Humnst777 BT"/>
              </a:rPr>
              <a:t>Organização</a:t>
            </a:r>
            <a:r>
              <a:rPr lang="en-GB" sz="2000" b="1" dirty="0" smtClean="0">
                <a:solidFill>
                  <a:srgbClr val="000000"/>
                </a:solidFill>
                <a:latin typeface="Humnst777 BT"/>
              </a:rPr>
              <a:t>: </a:t>
            </a:r>
            <a:r>
              <a:rPr lang="en-GB" sz="2000" dirty="0">
                <a:solidFill>
                  <a:srgbClr val="000000"/>
                </a:solidFill>
                <a:latin typeface="Humnst777 BT"/>
              </a:rPr>
              <a:t>Eurostat and </a:t>
            </a:r>
            <a:r>
              <a:rPr lang="en-GB" sz="2000" dirty="0" smtClean="0">
                <a:solidFill>
                  <a:srgbClr val="000000"/>
                </a:solidFill>
                <a:latin typeface="Humnst777 BT"/>
              </a:rPr>
              <a:t>CEDEFOP</a:t>
            </a:r>
          </a:p>
          <a:p>
            <a:pPr marL="342900" indent="-342900">
              <a:lnSpc>
                <a:spcPct val="114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GB" sz="2000" b="1" dirty="0" err="1" smtClean="0">
                <a:solidFill>
                  <a:srgbClr val="000000"/>
                </a:solidFill>
                <a:latin typeface="Humnst777 BT"/>
              </a:rPr>
              <a:t>Projecto</a:t>
            </a:r>
            <a:r>
              <a:rPr lang="en-GB" sz="2000" b="1" dirty="0" smtClean="0">
                <a:solidFill>
                  <a:srgbClr val="000000"/>
                </a:solidFill>
                <a:latin typeface="Humnst777 BT"/>
              </a:rPr>
              <a:t>:</a:t>
            </a:r>
          </a:p>
          <a:p>
            <a:pPr lvl="1">
              <a:lnSpc>
                <a:spcPct val="114000"/>
              </a:lnSpc>
              <a:buClr>
                <a:srgbClr val="C00000"/>
              </a:buClr>
            </a:pPr>
            <a:r>
              <a:rPr lang="en-GB" sz="2000" dirty="0" smtClean="0">
                <a:solidFill>
                  <a:srgbClr val="000000"/>
                </a:solidFill>
                <a:latin typeface="Humnst777 BT"/>
              </a:rPr>
              <a:t>- </a:t>
            </a:r>
            <a:r>
              <a:rPr lang="en-GB" sz="2000" dirty="0" err="1" smtClean="0">
                <a:solidFill>
                  <a:srgbClr val="000000"/>
                </a:solidFill>
                <a:latin typeface="Humnst777 BT"/>
              </a:rPr>
              <a:t>Caracterização</a:t>
            </a:r>
            <a:r>
              <a:rPr lang="en-GB" sz="2000" dirty="0" smtClean="0">
                <a:solidFill>
                  <a:srgbClr val="000000"/>
                </a:solidFill>
                <a:latin typeface="Humnst777 BT"/>
              </a:rPr>
              <a:t> do Mercado </a:t>
            </a:r>
            <a:r>
              <a:rPr lang="en-GB" sz="2000" dirty="0" err="1" smtClean="0">
                <a:solidFill>
                  <a:srgbClr val="000000"/>
                </a:solidFill>
                <a:latin typeface="Humnst777 BT"/>
              </a:rPr>
              <a:t>Laboral</a:t>
            </a:r>
            <a:r>
              <a:rPr lang="en-GB" sz="2000" dirty="0" smtClean="0">
                <a:solidFill>
                  <a:srgbClr val="000000"/>
                </a:solidFill>
                <a:latin typeface="Humnst777 BT"/>
              </a:rPr>
              <a:t>.</a:t>
            </a:r>
          </a:p>
          <a:p>
            <a:pPr lvl="1">
              <a:lnSpc>
                <a:spcPct val="114000"/>
              </a:lnSpc>
              <a:buClr>
                <a:srgbClr val="C00000"/>
              </a:buClr>
            </a:pPr>
            <a:r>
              <a:rPr lang="en-GB" sz="2000" dirty="0" smtClean="0">
                <a:solidFill>
                  <a:srgbClr val="000000"/>
                </a:solidFill>
                <a:latin typeface="Humnst777 BT"/>
              </a:rPr>
              <a:t>- </a:t>
            </a:r>
            <a:r>
              <a:rPr lang="en-GB" sz="2000" dirty="0" err="1" smtClean="0">
                <a:solidFill>
                  <a:srgbClr val="000000"/>
                </a:solidFill>
                <a:latin typeface="Humnst777 BT"/>
              </a:rPr>
              <a:t>Estabelecer</a:t>
            </a:r>
            <a:r>
              <a:rPr lang="en-GB" sz="2000" dirty="0" smtClean="0">
                <a:solidFill>
                  <a:srgbClr val="000000"/>
                </a:solidFill>
                <a:latin typeface="Humnst777 BT"/>
              </a:rPr>
              <a:t> </a:t>
            </a:r>
            <a:r>
              <a:rPr lang="en-GB" sz="2000" dirty="0" err="1" smtClean="0">
                <a:solidFill>
                  <a:srgbClr val="000000"/>
                </a:solidFill>
                <a:latin typeface="Humnst777 BT"/>
              </a:rPr>
              <a:t>associações</a:t>
            </a:r>
            <a:r>
              <a:rPr lang="en-GB" sz="2000" dirty="0" smtClean="0">
                <a:solidFill>
                  <a:srgbClr val="000000"/>
                </a:solidFill>
                <a:latin typeface="Humnst777 BT"/>
              </a:rPr>
              <a:t> entre </a:t>
            </a:r>
            <a:r>
              <a:rPr lang="en-GB" sz="2000" dirty="0" err="1" smtClean="0">
                <a:solidFill>
                  <a:srgbClr val="000000"/>
                </a:solidFill>
                <a:latin typeface="Humnst777 BT"/>
              </a:rPr>
              <a:t>indicadores</a:t>
            </a:r>
            <a:r>
              <a:rPr lang="en-GB" sz="2000" dirty="0" smtClean="0">
                <a:solidFill>
                  <a:srgbClr val="000000"/>
                </a:solidFill>
                <a:latin typeface="Humnst777 BT"/>
              </a:rPr>
              <a:t> </a:t>
            </a:r>
            <a:r>
              <a:rPr lang="en-GB" sz="2000" dirty="0" err="1" smtClean="0">
                <a:solidFill>
                  <a:srgbClr val="000000"/>
                </a:solidFill>
                <a:latin typeface="Humnst777 BT"/>
              </a:rPr>
              <a:t>relevantes</a:t>
            </a:r>
            <a:r>
              <a:rPr lang="en-GB" sz="2000" dirty="0" smtClean="0">
                <a:solidFill>
                  <a:srgbClr val="000000"/>
                </a:solidFill>
                <a:latin typeface="Humnst777 BT"/>
              </a:rPr>
              <a:t> (e.g. </a:t>
            </a:r>
            <a:r>
              <a:rPr lang="en-GB" sz="2000" dirty="0" err="1" smtClean="0">
                <a:solidFill>
                  <a:srgbClr val="000000"/>
                </a:solidFill>
                <a:latin typeface="Humnst777 BT"/>
              </a:rPr>
              <a:t>Mobilidade</a:t>
            </a:r>
            <a:r>
              <a:rPr lang="en-GB" sz="2000" dirty="0" smtClean="0">
                <a:solidFill>
                  <a:srgbClr val="000000"/>
                </a:solidFill>
                <a:latin typeface="Humnst777 BT"/>
              </a:rPr>
              <a:t> </a:t>
            </a:r>
            <a:r>
              <a:rPr lang="en-GB" sz="2000" dirty="0" err="1" smtClean="0">
                <a:solidFill>
                  <a:srgbClr val="000000"/>
                </a:solidFill>
                <a:latin typeface="Humnst777 BT"/>
              </a:rPr>
              <a:t>Laboral</a:t>
            </a:r>
            <a:r>
              <a:rPr lang="en-GB" sz="2000" dirty="0" smtClean="0">
                <a:solidFill>
                  <a:srgbClr val="000000"/>
                </a:solidFill>
                <a:latin typeface="Humnst777 BT"/>
              </a:rPr>
              <a:t> </a:t>
            </a:r>
            <a:r>
              <a:rPr lang="en-GB" sz="2000" dirty="0" err="1" smtClean="0">
                <a:solidFill>
                  <a:srgbClr val="000000"/>
                </a:solidFill>
                <a:latin typeface="Humnst777 BT"/>
              </a:rPr>
              <a:t>na</a:t>
            </a:r>
            <a:r>
              <a:rPr lang="en-GB" sz="2000" dirty="0" smtClean="0">
                <a:solidFill>
                  <a:srgbClr val="000000"/>
                </a:solidFill>
                <a:latin typeface="Humnst777 BT"/>
              </a:rPr>
              <a:t> UE) e </a:t>
            </a:r>
            <a:r>
              <a:rPr lang="en-GB" sz="2000" dirty="0" err="1" smtClean="0">
                <a:solidFill>
                  <a:srgbClr val="000000"/>
                </a:solidFill>
                <a:latin typeface="Humnst777 BT"/>
              </a:rPr>
              <a:t>características</a:t>
            </a:r>
            <a:r>
              <a:rPr lang="en-GB" sz="2000" dirty="0" smtClean="0">
                <a:solidFill>
                  <a:srgbClr val="000000"/>
                </a:solidFill>
                <a:latin typeface="Humnst777 BT"/>
              </a:rPr>
              <a:t> do </a:t>
            </a:r>
            <a:r>
              <a:rPr lang="en-GB" sz="2000" dirty="0" err="1" smtClean="0">
                <a:solidFill>
                  <a:srgbClr val="000000"/>
                </a:solidFill>
                <a:latin typeface="Humnst777 BT"/>
              </a:rPr>
              <a:t>mercado</a:t>
            </a:r>
            <a:r>
              <a:rPr lang="en-GB" sz="2000" dirty="0" smtClean="0">
                <a:solidFill>
                  <a:srgbClr val="000000"/>
                </a:solidFill>
                <a:latin typeface="Humnst777 BT"/>
              </a:rPr>
              <a:t> </a:t>
            </a:r>
            <a:r>
              <a:rPr lang="en-GB" sz="2000" dirty="0" err="1" smtClean="0">
                <a:solidFill>
                  <a:srgbClr val="000000"/>
                </a:solidFill>
                <a:latin typeface="Humnst777 BT"/>
              </a:rPr>
              <a:t>laboral</a:t>
            </a:r>
            <a:r>
              <a:rPr lang="en-GB" sz="2000" dirty="0" smtClean="0">
                <a:solidFill>
                  <a:srgbClr val="000000"/>
                </a:solidFill>
                <a:latin typeface="Humnst777 BT"/>
              </a:rPr>
              <a:t>.</a:t>
            </a:r>
          </a:p>
          <a:p>
            <a:pPr lvl="1">
              <a:lnSpc>
                <a:spcPct val="114000"/>
              </a:lnSpc>
              <a:buClr>
                <a:srgbClr val="C00000"/>
              </a:buClr>
            </a:pPr>
            <a:endParaRPr lang="en-GB" sz="2000" b="1" dirty="0">
              <a:solidFill>
                <a:srgbClr val="000000"/>
              </a:solidFill>
              <a:latin typeface="Humnst777 BT"/>
            </a:endParaRPr>
          </a:p>
          <a:p>
            <a:pPr marL="0" lvl="1">
              <a:lnSpc>
                <a:spcPct val="114000"/>
              </a:lnSpc>
              <a:buClr>
                <a:srgbClr val="C00000"/>
              </a:buClr>
            </a:pPr>
            <a:r>
              <a:rPr lang="en-GB" sz="1600" dirty="0">
                <a:solidFill>
                  <a:srgbClr val="000000"/>
                </a:solidFill>
                <a:latin typeface="Humnst777 BT"/>
                <a:hlinkClick r:id="rId2"/>
              </a:rPr>
              <a:t>https://</a:t>
            </a:r>
            <a:r>
              <a:rPr lang="en-GB" sz="1600" dirty="0" smtClean="0">
                <a:solidFill>
                  <a:srgbClr val="000000"/>
                </a:solidFill>
                <a:latin typeface="Humnst777 BT"/>
                <a:hlinkClick r:id="rId2"/>
              </a:rPr>
              <a:t>github.com/jsollari/EUhackathon2017</a:t>
            </a:r>
            <a:endParaRPr lang="en-GB" sz="1600" dirty="0" smtClean="0">
              <a:solidFill>
                <a:srgbClr val="000000"/>
              </a:solidFill>
              <a:latin typeface="Humnst777 BT"/>
            </a:endParaRPr>
          </a:p>
          <a:p>
            <a:pPr marL="0" lvl="1">
              <a:lnSpc>
                <a:spcPct val="114000"/>
              </a:lnSpc>
              <a:buClr>
                <a:srgbClr val="C00000"/>
              </a:buClr>
            </a:pPr>
            <a:r>
              <a:rPr lang="en-GB" sz="1600" dirty="0">
                <a:solidFill>
                  <a:srgbClr val="000000"/>
                </a:solidFill>
                <a:latin typeface="Humnst777 BT"/>
                <a:hlinkClick r:id="rId3"/>
              </a:rPr>
              <a:t>https://ec.europa.eu/eurostat/web/products-statistical-working-papers/-/</a:t>
            </a:r>
            <a:r>
              <a:rPr lang="en-GB" sz="1600" dirty="0" smtClean="0">
                <a:solidFill>
                  <a:srgbClr val="000000"/>
                </a:solidFill>
                <a:latin typeface="Humnst777 BT"/>
                <a:hlinkClick r:id="rId3"/>
              </a:rPr>
              <a:t>KS-TC-18-002</a:t>
            </a:r>
            <a:endParaRPr lang="en-GB" sz="1600" dirty="0" smtClean="0">
              <a:solidFill>
                <a:srgbClr val="000000"/>
              </a:solidFill>
              <a:latin typeface="Humnst777 BT"/>
            </a:endParaRP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30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98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Dados: </a:t>
            </a:r>
            <a:r>
              <a:rPr lang="pt-PT" sz="2800" dirty="0" err="1" smtClean="0">
                <a:solidFill>
                  <a:schemeClr val="bg2"/>
                </a:solidFill>
                <a:latin typeface="Humnst777 BT" pitchFamily="34" charset="0"/>
              </a:rPr>
              <a:t>caracaterísticas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 do Mercado Laboral</a:t>
            </a:r>
            <a:endParaRPr lang="pt-PT" sz="2800" b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539750" y="2143884"/>
            <a:ext cx="7634239" cy="409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“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reg_dem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” –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informação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demográfica</a:t>
            </a:r>
            <a:endParaRPr lang="en-GB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marL="342900" indent="-342900"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“earn” –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estrutura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de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ganhos</a:t>
            </a:r>
            <a:endParaRPr lang="en-GB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marL="342900" indent="-342900"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“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educ_uoe_fin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” –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gastos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públicos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em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educação</a:t>
            </a:r>
            <a:endParaRPr lang="en-GB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marL="342900" indent="-342900"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“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ilc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” –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rendimento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e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condições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de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vida</a:t>
            </a:r>
            <a:endParaRPr lang="en-GB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marL="342900" indent="-342900"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“employ” –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informação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sobre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o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emprego</a:t>
            </a:r>
            <a:endParaRPr lang="en-GB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marL="342900" indent="-342900"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“nama10” –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contas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nacionais</a:t>
            </a:r>
            <a:endParaRPr lang="en-GB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marL="342900" indent="-342900"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“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educ_part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” –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informação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sobre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educação</a:t>
            </a:r>
            <a:endParaRPr lang="en-GB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>
              <a:buClr>
                <a:srgbClr val="CC0000"/>
              </a:buClr>
              <a:buFont typeface="Wingdings" pitchFamily="2" charset="2"/>
              <a:buChar char="§"/>
            </a:pPr>
            <a:endParaRPr lang="en-GB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>
              <a:buClr>
                <a:srgbClr val="CC0000"/>
              </a:buClr>
            </a:pPr>
            <a:r>
              <a:rPr lang="en-GB" sz="2000" b="1" dirty="0" smtClean="0">
                <a:solidFill>
                  <a:schemeClr val="accent2"/>
                </a:solidFill>
                <a:latin typeface="Humnst777 BT" pitchFamily="34" charset="0"/>
              </a:rPr>
              <a:t>7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datasets, </a:t>
            </a:r>
            <a:r>
              <a:rPr lang="en-GB" sz="2000" b="1" dirty="0" smtClean="0">
                <a:solidFill>
                  <a:schemeClr val="accent2"/>
                </a:solidFill>
                <a:latin typeface="Humnst777 BT" pitchFamily="34" charset="0"/>
              </a:rPr>
              <a:t>17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main variables</a:t>
            </a:r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 </a:t>
            </a:r>
            <a:r>
              <a:rPr lang="pt-PT" sz="3800" dirty="0" err="1" smtClean="0">
                <a:solidFill>
                  <a:schemeClr val="bg2"/>
                </a:solidFill>
                <a:latin typeface="Humnst777 BT" pitchFamily="34" charset="0"/>
              </a:rPr>
              <a:t>práctico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31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27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ext Box 16"/>
          <p:cNvSpPr txBox="1">
            <a:spLocks noChangeArrowheads="1"/>
          </p:cNvSpPr>
          <p:nvPr/>
        </p:nvSpPr>
        <p:spPr bwMode="auto">
          <a:xfrm>
            <a:off x="538161" y="2143884"/>
            <a:ext cx="8210303" cy="409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“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reg_dem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” by </a:t>
            </a:r>
            <a:r>
              <a:rPr lang="en-GB" sz="2000" b="1" dirty="0" smtClean="0">
                <a:solidFill>
                  <a:schemeClr val="accent2"/>
                </a:solidFill>
                <a:latin typeface="Humnst777 BT" pitchFamily="34" charset="0"/>
              </a:rPr>
              <a:t>age</a:t>
            </a:r>
            <a:r>
              <a:rPr lang="en-GB" sz="2000" b="1" dirty="0" smtClean="0">
                <a:solidFill>
                  <a:srgbClr val="1A3A6E"/>
                </a:solidFill>
                <a:latin typeface="Humnst777 BT" pitchFamily="34" charset="0"/>
              </a:rPr>
              <a:t> </a:t>
            </a:r>
            <a:r>
              <a:rPr lang="en-GB" sz="2000" dirty="0" smtClean="0">
                <a:solidFill>
                  <a:srgbClr val="0F0F0F"/>
                </a:solidFill>
                <a:latin typeface="Humnst777 BT" pitchFamily="34" charset="0"/>
              </a:rPr>
              <a:t>(</a:t>
            </a:r>
            <a:r>
              <a:rPr lang="en-GB" sz="2000" b="1" dirty="0" smtClean="0">
                <a:solidFill>
                  <a:schemeClr val="accent2"/>
                </a:solidFill>
                <a:latin typeface="Humnst777 BT" pitchFamily="34" charset="0"/>
              </a:rPr>
              <a:t>NUTS2</a:t>
            </a:r>
            <a:r>
              <a:rPr lang="en-GB" sz="2000" dirty="0" smtClean="0">
                <a:solidFill>
                  <a:srgbClr val="0F0F0F"/>
                </a:solidFill>
                <a:latin typeface="Humnst777 BT" pitchFamily="34" charset="0"/>
              </a:rPr>
              <a:t>)</a:t>
            </a:r>
          </a:p>
          <a:p>
            <a:pPr marL="342900" indent="-342900"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“earn” by </a:t>
            </a:r>
            <a:r>
              <a:rPr lang="en-GB" sz="2000" b="1" dirty="0" smtClean="0">
                <a:solidFill>
                  <a:schemeClr val="accent2"/>
                </a:solidFill>
                <a:latin typeface="Humnst777 BT" pitchFamily="34" charset="0"/>
              </a:rPr>
              <a:t>occupation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and </a:t>
            </a:r>
            <a:r>
              <a:rPr lang="en-GB" sz="2000" b="1" dirty="0" smtClean="0">
                <a:solidFill>
                  <a:schemeClr val="accent2"/>
                </a:solidFill>
                <a:latin typeface="Humnst777 BT" pitchFamily="34" charset="0"/>
              </a:rPr>
              <a:t>economic activity</a:t>
            </a:r>
          </a:p>
          <a:p>
            <a:pPr marL="342900" indent="-342900"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“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educ_uoe_fin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”</a:t>
            </a:r>
          </a:p>
          <a:p>
            <a:pPr marL="342900" indent="-342900"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“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ilc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” (</a:t>
            </a:r>
            <a:r>
              <a:rPr lang="en-GB" sz="2000" b="1" dirty="0" smtClean="0">
                <a:solidFill>
                  <a:schemeClr val="accent2"/>
                </a:solidFill>
                <a:latin typeface="Humnst777 BT" pitchFamily="34" charset="0"/>
              </a:rPr>
              <a:t>NUTS2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)</a:t>
            </a:r>
          </a:p>
          <a:p>
            <a:pPr marL="342900" indent="-342900"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“employ” by </a:t>
            </a:r>
            <a:r>
              <a:rPr lang="en-GB" sz="2000" b="1" dirty="0" smtClean="0">
                <a:solidFill>
                  <a:schemeClr val="accent2"/>
                </a:solidFill>
                <a:latin typeface="Humnst777 BT" pitchFamily="34" charset="0"/>
              </a:rPr>
              <a:t>age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en-GB" sz="2000" b="1" dirty="0" smtClean="0">
                <a:solidFill>
                  <a:schemeClr val="accent2"/>
                </a:solidFill>
                <a:latin typeface="Humnst777 BT" pitchFamily="34" charset="0"/>
              </a:rPr>
              <a:t>education level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en-GB" sz="2000" b="1" dirty="0" smtClean="0">
                <a:solidFill>
                  <a:schemeClr val="accent2"/>
                </a:solidFill>
                <a:latin typeface="Humnst777 BT" pitchFamily="34" charset="0"/>
              </a:rPr>
              <a:t>economic activity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(</a:t>
            </a:r>
            <a:r>
              <a:rPr lang="en-GB" sz="2000" b="1" dirty="0" smtClean="0">
                <a:solidFill>
                  <a:schemeClr val="accent2"/>
                </a:solidFill>
                <a:latin typeface="Humnst777 BT" pitchFamily="34" charset="0"/>
              </a:rPr>
              <a:t>NUTS2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)</a:t>
            </a:r>
          </a:p>
          <a:p>
            <a:pPr marL="342900" indent="-342900"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“nama10”  (</a:t>
            </a:r>
            <a:r>
              <a:rPr lang="en-GB" sz="2000" b="1" dirty="0" smtClean="0">
                <a:solidFill>
                  <a:schemeClr val="accent2"/>
                </a:solidFill>
                <a:latin typeface="Humnst777 BT" pitchFamily="34" charset="0"/>
              </a:rPr>
              <a:t>NUTS2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)</a:t>
            </a:r>
          </a:p>
          <a:p>
            <a:pPr marL="342900" indent="-342900"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“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educ_part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” (</a:t>
            </a:r>
            <a:r>
              <a:rPr lang="en-GB" sz="2000" b="1" dirty="0" smtClean="0">
                <a:solidFill>
                  <a:schemeClr val="accent2"/>
                </a:solidFill>
                <a:latin typeface="Humnst777 BT" pitchFamily="34" charset="0"/>
              </a:rPr>
              <a:t>NUTS2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)</a:t>
            </a:r>
          </a:p>
          <a:p>
            <a:pPr marL="342900" indent="-342900">
              <a:buClr>
                <a:srgbClr val="CC0000"/>
              </a:buClr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>
              <a:buClr>
                <a:srgbClr val="CC0000"/>
              </a:buClr>
            </a:pPr>
            <a:r>
              <a:rPr lang="en-GB" sz="2000" b="1" dirty="0" smtClean="0">
                <a:solidFill>
                  <a:schemeClr val="accent2"/>
                </a:solidFill>
                <a:latin typeface="Humnst777 BT" pitchFamily="34" charset="0"/>
              </a:rPr>
              <a:t>7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datasets, </a:t>
            </a:r>
            <a:r>
              <a:rPr lang="en-GB" sz="2000" b="1" dirty="0" smtClean="0">
                <a:solidFill>
                  <a:schemeClr val="accent2"/>
                </a:solidFill>
                <a:latin typeface="Humnst777 BT" pitchFamily="34" charset="0"/>
              </a:rPr>
              <a:t>17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main variables, </a:t>
            </a:r>
            <a:r>
              <a:rPr lang="en-GB" sz="2000" b="1" dirty="0" smtClean="0">
                <a:solidFill>
                  <a:schemeClr val="accent2"/>
                </a:solidFill>
                <a:latin typeface="Humnst777 BT" pitchFamily="34" charset="0"/>
              </a:rPr>
              <a:t>76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variables</a:t>
            </a:r>
          </a:p>
        </p:txBody>
      </p:sp>
      <p:sp>
        <p:nvSpPr>
          <p:cNvPr id="15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 </a:t>
            </a:r>
            <a:r>
              <a:rPr lang="pt-PT" sz="3800" dirty="0" err="1" smtClean="0">
                <a:solidFill>
                  <a:schemeClr val="bg2"/>
                </a:solidFill>
                <a:latin typeface="Humnst777 BT" pitchFamily="34" charset="0"/>
              </a:rPr>
              <a:t>práctico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Dados: </a:t>
            </a:r>
            <a:r>
              <a:rPr lang="pt-PT" sz="2800" dirty="0" err="1" smtClean="0">
                <a:solidFill>
                  <a:schemeClr val="bg2"/>
                </a:solidFill>
                <a:latin typeface="Humnst777 BT" pitchFamily="34" charset="0"/>
              </a:rPr>
              <a:t>caracaterísticas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 do Mercado Laboral</a:t>
            </a:r>
            <a:endParaRPr lang="pt-PT" sz="2800" b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32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91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Dados: Mobilidade Laboral na UE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539552" y="2132856"/>
            <a:ext cx="7634239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“lfso_14leeow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” –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informação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sobre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a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força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laboral</a:t>
            </a:r>
            <a:endParaRPr lang="en-GB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marL="342900" indent="-342900">
              <a:buClr>
                <a:srgbClr val="CC0000"/>
              </a:buClr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>
              <a:buClr>
                <a:srgbClr val="CC0000"/>
              </a:buClr>
            </a:pPr>
            <a:r>
              <a:rPr lang="en-GB" sz="2000" b="1" dirty="0" smtClean="0">
                <a:solidFill>
                  <a:schemeClr val="accent2"/>
                </a:solidFill>
                <a:latin typeface="Humnst777 BT" pitchFamily="34" charset="0"/>
              </a:rPr>
              <a:t>1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dataset, </a:t>
            </a:r>
            <a:r>
              <a:rPr lang="en-GB" sz="2000" b="1" dirty="0" smtClean="0">
                <a:solidFill>
                  <a:schemeClr val="accent2"/>
                </a:solidFill>
                <a:latin typeface="Humnst777 BT" pitchFamily="34" charset="0"/>
              </a:rPr>
              <a:t>1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main variable</a:t>
            </a:r>
          </a:p>
          <a:p>
            <a:pPr>
              <a:buClr>
                <a:srgbClr val="CC0000"/>
              </a:buClr>
            </a:pPr>
            <a:r>
              <a:rPr lang="en-GB" sz="2000" dirty="0">
                <a:solidFill>
                  <a:schemeClr val="tx1"/>
                </a:solidFill>
                <a:latin typeface="Humnst777 BT" pitchFamily="34" charset="0"/>
              </a:rPr>
              <a:t>subjects:</a:t>
            </a:r>
            <a:r>
              <a:rPr lang="en-GB" sz="2000" b="1" dirty="0">
                <a:solidFill>
                  <a:srgbClr val="003366"/>
                </a:solidFill>
                <a:latin typeface="Humnst777 BT" pitchFamily="34" charset="0"/>
              </a:rPr>
              <a:t> </a:t>
            </a:r>
            <a:r>
              <a:rPr lang="en-GB" sz="2000" b="1" dirty="0">
                <a:solidFill>
                  <a:schemeClr val="accent2"/>
                </a:solidFill>
                <a:latin typeface="Humnst777 BT" pitchFamily="34" charset="0"/>
              </a:rPr>
              <a:t>25</a:t>
            </a:r>
            <a:r>
              <a:rPr lang="en-GB" sz="2000" b="1" dirty="0">
                <a:solidFill>
                  <a:srgbClr val="003366"/>
                </a:solidFill>
                <a:latin typeface="Humnst777 BT" pitchFamily="34" charset="0"/>
              </a:rPr>
              <a:t> </a:t>
            </a:r>
            <a:r>
              <a:rPr lang="en-GB" sz="2000" b="1" dirty="0" smtClean="0">
                <a:solidFill>
                  <a:srgbClr val="003366"/>
                </a:solidFill>
                <a:latin typeface="Humnst777 BT" pitchFamily="34" charset="0"/>
              </a:rPr>
              <a:t>(</a:t>
            </a:r>
            <a:r>
              <a:rPr lang="en-GB" sz="2000" b="1" dirty="0" smtClean="0">
                <a:solidFill>
                  <a:schemeClr val="accent2"/>
                </a:solidFill>
                <a:latin typeface="Humnst777 BT" pitchFamily="34" charset="0"/>
              </a:rPr>
              <a:t>NUTS0</a:t>
            </a:r>
            <a:r>
              <a:rPr lang="en-GB" sz="2000" b="1" dirty="0" smtClean="0">
                <a:solidFill>
                  <a:srgbClr val="003366"/>
                </a:solidFill>
                <a:latin typeface="Humnst777 BT" pitchFamily="34" charset="0"/>
              </a:rPr>
              <a:t>)</a:t>
            </a:r>
            <a:endParaRPr lang="en-GB" sz="2000" b="1" dirty="0">
              <a:solidFill>
                <a:srgbClr val="003366"/>
              </a:solidFill>
              <a:latin typeface="Humnst777 BT" pitchFamily="34" charset="0"/>
            </a:endParaRPr>
          </a:p>
        </p:txBody>
      </p:sp>
      <p:sp>
        <p:nvSpPr>
          <p:cNvPr id="15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 </a:t>
            </a:r>
            <a:r>
              <a:rPr lang="pt-PT" sz="3800" dirty="0" err="1" smtClean="0">
                <a:solidFill>
                  <a:schemeClr val="bg2"/>
                </a:solidFill>
                <a:latin typeface="Humnst777 BT" pitchFamily="34" charset="0"/>
              </a:rPr>
              <a:t>práctico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33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88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No </a:t>
            </a:r>
            <a:r>
              <a:rPr lang="pt-PT" sz="2800" b="1" dirty="0" smtClean="0">
                <a:solidFill>
                  <a:schemeClr val="bg2"/>
                </a:solidFill>
                <a:latin typeface="Humnst777 BT" pitchFamily="34" charset="0"/>
              </a:rPr>
              <a:t>R</a:t>
            </a:r>
            <a:endParaRPr lang="pt-PT" sz="2800" b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#1.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FUNCTIONS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source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"misc_v2.3.r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2. READ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f1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&lt;- 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"../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data/lmktattract.csv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endParaRPr lang="pt-PT" sz="12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f2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"../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data/lmktmobil.csv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endParaRPr lang="pt-PT" sz="12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x_all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&lt;- 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read.table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(file=f1,header=</a:t>
            </a:r>
            <a:r>
              <a:rPr lang="pt-PT" sz="12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,sep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","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dec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"."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row.names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y_all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&lt;- 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read.table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(file=f2,header=</a:t>
            </a:r>
            <a:r>
              <a:rPr lang="pt-PT" sz="12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,sep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","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dec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"."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row.names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3. ANALYSE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remove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attributes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with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missing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ina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&lt;- 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apply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(x_all,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function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(x){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any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(is.na(x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))})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&lt;-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x_all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[,!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ina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 </a:t>
            </a:r>
            <a:r>
              <a:rPr lang="pt-PT" sz="3800" dirty="0" err="1" smtClean="0">
                <a:solidFill>
                  <a:schemeClr val="bg2"/>
                </a:solidFill>
                <a:latin typeface="Humnst777 BT" pitchFamily="34" charset="0"/>
              </a:rPr>
              <a:t>práctico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34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98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540000" y="1630536"/>
            <a:ext cx="8064000" cy="44627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itchFamily="49" charset="0"/>
              </a:rPr>
              <a:t>#remove data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entries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with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missing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data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&lt;-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y_all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[,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"lmktm_Total"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drop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FALSE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ina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&lt;-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is.na(y[,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])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&lt;-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x[!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ina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,]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&lt;-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y[!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ina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drop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FALSE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reduce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number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attributes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f1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&lt;- 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"../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results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/lmktattract_2/datred.log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endParaRPr lang="pt-PT" sz="12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&lt;-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reduce_predictors_v2(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x,y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[,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thr1=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0.90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upper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threshold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for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correlation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between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predictors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method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pearson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correlation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thr2=</a:t>
            </a:r>
            <a:r>
              <a:rPr lang="pt-PT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NULL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lower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threshold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for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correlation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between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predictors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response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thr3=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0.00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lower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threshold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for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coefficient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variation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thr4=</a:t>
            </a:r>
            <a:r>
              <a:rPr lang="pt-PT" sz="12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Inf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upper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threshold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for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Variance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Inflation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Factor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(VIF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maxsize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30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maximum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number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predictors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f1=f1)</a:t>
            </a: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 </a:t>
            </a:r>
            <a:r>
              <a:rPr lang="pt-PT" sz="3800" dirty="0" err="1" smtClean="0">
                <a:solidFill>
                  <a:schemeClr val="bg2"/>
                </a:solidFill>
                <a:latin typeface="Humnst777 BT" pitchFamily="34" charset="0"/>
              </a:rPr>
              <a:t>práctico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35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540000" y="1628800"/>
            <a:ext cx="8064000" cy="44627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perform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GA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f1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&lt;- 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"../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results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/lmktattract_2/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modsel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endParaRPr lang="pt-PT" sz="12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mod1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&lt;-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mod_select_lm_v2(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x,y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maxs1=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maximum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number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attributes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popsize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population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mutrate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0.001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#per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locus (i.e. per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term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mutation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rate, [0,1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sexrate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0.1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#sexual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reproduction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rate, [0,1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imm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immigration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rate, [0,1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deltaM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e-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6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Stop Rule: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change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in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IC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deltaB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e-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6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Stop Rule: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change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in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best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IC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conseq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5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Stop Rule: times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with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no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improvement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nreps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number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repeats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f1=f1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best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f1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&lt;- 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"../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results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/lmktattract_2/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endParaRPr lang="pt-PT" sz="12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fit_lm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(mod1$formula,mod1$data,f1=f1,main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LMkt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Mobility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 </a:t>
            </a:r>
            <a:r>
              <a:rPr lang="pt-PT" sz="3800" dirty="0" err="1" smtClean="0">
                <a:solidFill>
                  <a:schemeClr val="bg2"/>
                </a:solidFill>
                <a:latin typeface="Humnst777 BT" pitchFamily="34" charset="0"/>
              </a:rPr>
              <a:t>práctico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36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6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" name="Picture 2" descr="C:\Users\joao.lopes\Documents\Documents\Conferencias_diversas\2017.09.11-Hackathon\presentation\fig7_modsel_lm_nuts0_lmktm_Total.tif"/>
          <p:cNvPicPr>
            <a:picLocks noChangeAspect="1" noChangeArrowheads="1"/>
          </p:cNvPicPr>
          <p:nvPr/>
        </p:nvPicPr>
        <p:blipFill>
          <a:blip r:embed="rId2"/>
          <a:srcRect l="15583" b="67856"/>
          <a:stretch>
            <a:fillRect/>
          </a:stretch>
        </p:blipFill>
        <p:spPr bwMode="auto">
          <a:xfrm>
            <a:off x="683568" y="1628800"/>
            <a:ext cx="7834876" cy="4261908"/>
          </a:xfrm>
          <a:prstGeom prst="rect">
            <a:avLst/>
          </a:prstGeom>
          <a:noFill/>
        </p:spPr>
      </p:pic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 </a:t>
            </a:r>
            <a:r>
              <a:rPr lang="pt-PT" sz="3800" dirty="0" err="1" smtClean="0">
                <a:solidFill>
                  <a:schemeClr val="bg2"/>
                </a:solidFill>
                <a:latin typeface="Humnst777 BT" pitchFamily="34" charset="0"/>
              </a:rPr>
              <a:t>práctico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5148064" y="1905754"/>
            <a:ext cx="0" cy="370800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4963006" y="5583585"/>
            <a:ext cx="369332" cy="305533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pt-PT" sz="1200" b="1" dirty="0" smtClean="0"/>
              <a:t>0.5</a:t>
            </a:r>
            <a:endParaRPr lang="pt-PT" sz="1200" b="1" dirty="0"/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37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04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89987" name="Picture 3" descr="C:\Users\joao.lopes\Documents\Projects\2019\2019.02.07_ICD2019\results\lmktattract_2\fit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12736"/>
            <a:ext cx="4480560" cy="448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063711"/>
              </p:ext>
            </p:extLst>
          </p:nvPr>
        </p:nvGraphicFramePr>
        <p:xfrm>
          <a:off x="4732079" y="1612736"/>
          <a:ext cx="4160401" cy="2456272"/>
        </p:xfrm>
        <a:graphic>
          <a:graphicData uri="http://schemas.openxmlformats.org/drawingml/2006/table">
            <a:tbl>
              <a:tblPr/>
              <a:tblGrid>
                <a:gridCol w="1712129"/>
                <a:gridCol w="612068"/>
                <a:gridCol w="612068"/>
                <a:gridCol w="612068"/>
                <a:gridCol w="612068"/>
              </a:tblGrid>
              <a:tr h="368007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i="0" u="none" strike="noStrike" noProof="0" dirty="0" smtClean="0">
                          <a:solidFill>
                            <a:schemeClr val="bg2"/>
                          </a:solidFill>
                          <a:latin typeface="Humnst777 BT"/>
                        </a:rPr>
                        <a:t>labels </a:t>
                      </a:r>
                      <a:endParaRPr lang="en-GB" sz="1200" b="1" i="0" u="none" strike="noStrike" noProof="0" dirty="0">
                        <a:solidFill>
                          <a:schemeClr val="bg2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200" b="1" i="0" u="none" strike="noStrike" noProof="0" dirty="0" smtClean="0">
                          <a:solidFill>
                            <a:schemeClr val="bg2"/>
                          </a:solidFill>
                          <a:latin typeface="Humnst777 BT"/>
                        </a:rPr>
                        <a:t>value</a:t>
                      </a:r>
                      <a:endParaRPr lang="en-GB" sz="1200" b="1" i="0" u="none" strike="noStrike" noProof="0" dirty="0">
                        <a:solidFill>
                          <a:schemeClr val="bg2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200" b="1" i="0" u="none" strike="noStrike" noProof="0" dirty="0" err="1" smtClean="0">
                          <a:solidFill>
                            <a:schemeClr val="bg2"/>
                          </a:solidFill>
                          <a:latin typeface="Humnst777 BT"/>
                        </a:rPr>
                        <a:t>st.</a:t>
                      </a:r>
                      <a:r>
                        <a:rPr lang="en-GB" sz="1200" b="1" i="0" u="none" strike="noStrike" noProof="0" dirty="0" smtClean="0">
                          <a:solidFill>
                            <a:schemeClr val="bg2"/>
                          </a:solidFill>
                          <a:latin typeface="Humnst777 BT"/>
                        </a:rPr>
                        <a:t> err.</a:t>
                      </a:r>
                      <a:endParaRPr lang="en-GB" sz="1200" b="1" i="0" u="none" strike="noStrike" noProof="0" dirty="0">
                        <a:solidFill>
                          <a:schemeClr val="bg2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200" b="1" i="0" u="none" strike="noStrike" noProof="0" dirty="0" smtClean="0">
                          <a:solidFill>
                            <a:schemeClr val="bg2"/>
                          </a:solidFill>
                          <a:latin typeface="Humnst777 BT"/>
                        </a:rPr>
                        <a:t>t value</a:t>
                      </a:r>
                      <a:endParaRPr lang="en-GB" sz="1200" b="1" i="0" u="none" strike="noStrike" noProof="0" dirty="0">
                        <a:solidFill>
                          <a:schemeClr val="bg2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200" b="1" i="0" u="none" strike="noStrike" noProof="0" dirty="0" err="1" smtClean="0">
                          <a:solidFill>
                            <a:schemeClr val="bg2"/>
                          </a:solidFill>
                          <a:latin typeface="Humnst777 BT"/>
                        </a:rPr>
                        <a:t>Pr</a:t>
                      </a:r>
                      <a:r>
                        <a:rPr lang="en-GB" sz="1200" b="1" i="0" u="none" strike="noStrike" noProof="0" dirty="0" smtClean="0">
                          <a:solidFill>
                            <a:schemeClr val="bg2"/>
                          </a:solidFill>
                          <a:latin typeface="Humnst777 BT"/>
                        </a:rPr>
                        <a:t>(&gt;|t|)</a:t>
                      </a:r>
                      <a:endParaRPr lang="en-GB" sz="1200" b="1" i="0" u="none" strike="noStrike" noProof="0" dirty="0">
                        <a:solidFill>
                          <a:schemeClr val="bg2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7653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(Intercept) </a:t>
                      </a:r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1.82</a:t>
                      </a:r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6.196</a:t>
                      </a:r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0.294</a:t>
                      </a:r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0.772</a:t>
                      </a:r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417653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emp_Y15-24_NaceB-E </a:t>
                      </a:r>
                      <a:endParaRPr lang="en-GB" sz="1200" b="1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-0.38</a:t>
                      </a:r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0.198</a:t>
                      </a:r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-1.929</a:t>
                      </a:r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0.067</a:t>
                      </a:r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7653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emp_Y25-64_NaceK</a:t>
                      </a:r>
                      <a:endParaRPr lang="en-GB" sz="1200" b="1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4.61</a:t>
                      </a:r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0.711</a:t>
                      </a:r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6.474</a:t>
                      </a:r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&lt;0.001</a:t>
                      </a:r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7653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emp_Y25-64_NaceL</a:t>
                      </a:r>
                      <a:endParaRPr lang="en-GB" sz="1200" b="1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10.04</a:t>
                      </a: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2.832</a:t>
                      </a:r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3.474</a:t>
                      </a:r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&lt;0.001</a:t>
                      </a:r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7653">
                <a:tc gridSpan="5">
                  <a:txBody>
                    <a:bodyPr/>
                    <a:lstStyle/>
                    <a:p>
                      <a:pPr algn="l" rtl="0" fontAlgn="b"/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Adjusted-R</a:t>
                      </a:r>
                      <a:r>
                        <a:rPr lang="en-GB" sz="1200" b="0" i="0" u="none" strike="noStrike" baseline="30000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2</a:t>
                      </a:r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 = 0.76;</a:t>
                      </a:r>
                      <a:r>
                        <a:rPr lang="en-GB" sz="1200" b="0" i="0" u="none" strike="noStrike" baseline="0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 F(3, 21) = 25.85; p-value &lt; 0.001.</a:t>
                      </a:r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rtl="0" fontAlgn="b"/>
                      <a:endParaRPr lang="en-GB" sz="1200" b="0" i="0" u="none" strike="noStrike" noProof="0" dirty="0" smtClean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 </a:t>
            </a:r>
            <a:r>
              <a:rPr lang="pt-PT" sz="3800" dirty="0" err="1" smtClean="0">
                <a:solidFill>
                  <a:schemeClr val="bg2"/>
                </a:solidFill>
                <a:latin typeface="Humnst777 BT" pitchFamily="34" charset="0"/>
              </a:rPr>
              <a:t>práctico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38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63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4213" y="1490926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Modelos preditivos</a:t>
            </a:r>
            <a:endParaRPr lang="pt-PT" sz="29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Modelos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533257" y="2133600"/>
            <a:ext cx="8352928" cy="1908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- modelos </a:t>
            </a:r>
            <a:r>
              <a:rPr lang="pt-PT" sz="2200" dirty="0" smtClean="0">
                <a:solidFill>
                  <a:schemeClr val="accent2"/>
                </a:solidFill>
                <a:latin typeface="Humnst777 BT" pitchFamily="34" charset="0"/>
              </a:rPr>
              <a:t>supervisionados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 (têm variável-resposta);</a:t>
            </a:r>
          </a:p>
          <a:p>
            <a:pPr>
              <a:spcBef>
                <a:spcPts val="1200"/>
              </a:spcBef>
            </a:pP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- criam relações entre variáveis que permitem fazer previsões:</a:t>
            </a:r>
          </a:p>
          <a:p>
            <a:pPr>
              <a:spcBef>
                <a:spcPts val="1200"/>
              </a:spcBef>
            </a:pPr>
            <a:r>
              <a:rPr lang="pt-PT" sz="2200" dirty="0" smtClean="0">
                <a:solidFill>
                  <a:srgbClr val="C00000"/>
                </a:solidFill>
                <a:latin typeface="Humnst777 BT" pitchFamily="34" charset="0"/>
              </a:rPr>
              <a:t>	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variável-resposta</a:t>
            </a:r>
            <a:r>
              <a:rPr lang="pt-PT" sz="2200" dirty="0" smtClean="0">
                <a:solidFill>
                  <a:schemeClr val="accent2"/>
                </a:solidFill>
                <a:latin typeface="Humnst777 BT" pitchFamily="34" charset="0"/>
              </a:rPr>
              <a:t> qualitativa: 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problema de classificação</a:t>
            </a:r>
          </a:p>
          <a:p>
            <a:pPr>
              <a:spcBef>
                <a:spcPts val="1200"/>
              </a:spcBef>
            </a:pPr>
            <a:r>
              <a:rPr lang="pt-PT" sz="2200" dirty="0" smtClean="0">
                <a:solidFill>
                  <a:srgbClr val="C00000"/>
                </a:solidFill>
                <a:latin typeface="Humnst777 BT" pitchFamily="34" charset="0"/>
              </a:rPr>
              <a:t>	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variável-resposta</a:t>
            </a:r>
            <a:r>
              <a:rPr lang="pt-PT" sz="2200" dirty="0" smtClean="0">
                <a:solidFill>
                  <a:schemeClr val="accent2"/>
                </a:solidFill>
                <a:latin typeface="Humnst777 BT" pitchFamily="34" charset="0"/>
              </a:rPr>
              <a:t> quantitativa: 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problema de 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regressão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03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10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No </a:t>
            </a:r>
            <a:r>
              <a:rPr lang="pt-PT" sz="2800" b="1" dirty="0" smtClean="0">
                <a:solidFill>
                  <a:schemeClr val="bg2"/>
                </a:solidFill>
                <a:latin typeface="Humnst777 BT" pitchFamily="34" charset="0"/>
              </a:rPr>
              <a:t>R</a:t>
            </a:r>
            <a:endParaRPr lang="pt-PT" sz="2800" b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#1.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FUNCTIONS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source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"misc_v2.3.r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2. ANALYSE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decay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&lt;- 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e-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parameter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for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weight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decay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maxit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&lt;- 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1000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maximum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number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iterations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abstol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&lt;- 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e-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6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absolute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criterion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reltol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&lt;- 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e-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12                 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relative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criterio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  <a:endParaRPr lang="pt-PT" sz="12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best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nn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= 1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&lt;- 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number of units in the hidden layer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f1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&lt;- 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"../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results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/lmktattract_3/fit_nnet1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endParaRPr lang="pt-PT" sz="12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fit_nnet_v2(mod1$formula,mod1$data,nn_size=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size,nn_decay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decay,nn_maxit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maxit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nn_abstol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abstol,nn_reltol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=reltol,f1=f1,main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LMkt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Mobility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 </a:t>
            </a:r>
            <a:r>
              <a:rPr lang="pt-PT" sz="3800" dirty="0" err="1" smtClean="0">
                <a:solidFill>
                  <a:schemeClr val="bg2"/>
                </a:solidFill>
                <a:latin typeface="Humnst777 BT" pitchFamily="34" charset="0"/>
              </a:rPr>
              <a:t>práctico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39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56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540000" y="1630536"/>
            <a:ext cx="8064000" cy="2893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best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nn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= 3)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number of units in the hidden layer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f1 &lt;- 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"../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results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/lmktattract_3/fit_nnet3"</a:t>
            </a:r>
            <a:endParaRPr lang="pt-PT" sz="12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fit_nnet_v2(mod1$formula,mod1$data,nn_size=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size,nn_decay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decay,nn_maxit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maxit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nn_abstol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abstol,nn_reltol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=reltol,f1=f1,main=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LMkt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Mobility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best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nn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= 10)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number of units in the hidden layer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f1 &lt;- 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"../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results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/lmktattract_3/fit_nnet10"</a:t>
            </a:r>
            <a:endParaRPr lang="pt-PT" sz="12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fit_nnet_v2(mod1$formula,mod1$data,nn_size=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size,nn_decay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decay,nn_maxit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maxit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nn_abstol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abstol,nn_reltol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=reltol,f1=f1,main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LMkt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Mobility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 </a:t>
            </a:r>
            <a:r>
              <a:rPr lang="pt-PT" sz="3800" dirty="0" err="1" smtClean="0">
                <a:solidFill>
                  <a:schemeClr val="bg2"/>
                </a:solidFill>
                <a:latin typeface="Humnst777 BT" pitchFamily="34" charset="0"/>
              </a:rPr>
              <a:t>práctico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40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87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1010" name="Picture 2" descr="C:\Users\joao.lopes\Documents\Projects\2019\2019.02.07_ICD2019\results\lmktattract_3\fit_nnet1_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28800"/>
            <a:ext cx="4480560" cy="448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006828"/>
              </p:ext>
            </p:extLst>
          </p:nvPr>
        </p:nvGraphicFramePr>
        <p:xfrm>
          <a:off x="4732078" y="1612736"/>
          <a:ext cx="4160402" cy="1620966"/>
        </p:xfrm>
        <a:graphic>
          <a:graphicData uri="http://schemas.openxmlformats.org/drawingml/2006/table">
            <a:tbl>
              <a:tblPr/>
              <a:tblGrid>
                <a:gridCol w="1712130"/>
                <a:gridCol w="2448272"/>
              </a:tblGrid>
              <a:tr h="368007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i="0" u="none" strike="noStrike" noProof="0" dirty="0" smtClean="0">
                          <a:solidFill>
                            <a:schemeClr val="bg2"/>
                          </a:solidFill>
                          <a:latin typeface="Humnst777 BT"/>
                        </a:rPr>
                        <a:t>labels </a:t>
                      </a:r>
                      <a:endParaRPr lang="en-GB" sz="1200" b="1" i="0" u="none" strike="noStrike" noProof="0" dirty="0">
                        <a:solidFill>
                          <a:schemeClr val="bg2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200" b="1" i="0" u="none" strike="noStrike" noProof="0" dirty="0" smtClean="0">
                          <a:solidFill>
                            <a:schemeClr val="bg2"/>
                          </a:solidFill>
                          <a:latin typeface="Humnst777 BT"/>
                        </a:rPr>
                        <a:t>Importance (Olsen, 2004)</a:t>
                      </a:r>
                      <a:endParaRPr lang="en-GB" sz="1200" b="1" i="0" u="none" strike="noStrike" noProof="0" dirty="0">
                        <a:solidFill>
                          <a:schemeClr val="bg2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7653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emp_Y15-24_NaceB-E </a:t>
                      </a:r>
                      <a:endParaRPr lang="en-GB" sz="1200" b="1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-0.027</a:t>
                      </a: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417653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emp_Y25-64_NaceK</a:t>
                      </a:r>
                      <a:endParaRPr lang="en-GB" sz="1200" b="1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0.292</a:t>
                      </a: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7653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emp_Y25-64_NaceL</a:t>
                      </a:r>
                      <a:endParaRPr lang="en-GB" sz="1200" b="1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0.693</a:t>
                      </a:r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091011" name="Picture 3" descr="C:\Users\joao.lopes\Documents\Projects\2019\2019.02.07_ICD2019\results\lmktattract_3\fit_nnet1_2.t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7" b="17790"/>
          <a:stretch/>
        </p:blipFill>
        <p:spPr bwMode="auto">
          <a:xfrm>
            <a:off x="4979992" y="3255093"/>
            <a:ext cx="3840480" cy="283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 </a:t>
            </a:r>
            <a:r>
              <a:rPr lang="pt-PT" sz="3800" dirty="0" err="1" smtClean="0">
                <a:solidFill>
                  <a:schemeClr val="bg2"/>
                </a:solidFill>
                <a:latin typeface="Humnst777 BT" pitchFamily="34" charset="0"/>
              </a:rPr>
              <a:t>práctico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41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6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3059" name="Picture 3" descr="C:\Users\joao.lopes\Documents\Projects\2019\2019.02.07_ICD2019\results\lmktattract_3\fit_nnet3_2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8" b="20020"/>
          <a:stretch/>
        </p:blipFill>
        <p:spPr bwMode="auto">
          <a:xfrm>
            <a:off x="4979992" y="3325091"/>
            <a:ext cx="3840480" cy="2683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3058" name="Picture 2" descr="C:\Users\joao.lopes\Documents\Projects\2019\2019.02.07_ICD2019\results\lmktattract_3\fit_nnet3_1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34148"/>
            <a:ext cx="4480560" cy="448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367400"/>
              </p:ext>
            </p:extLst>
          </p:nvPr>
        </p:nvGraphicFramePr>
        <p:xfrm>
          <a:off x="4732078" y="1612736"/>
          <a:ext cx="4160402" cy="1620966"/>
        </p:xfrm>
        <a:graphic>
          <a:graphicData uri="http://schemas.openxmlformats.org/drawingml/2006/table">
            <a:tbl>
              <a:tblPr/>
              <a:tblGrid>
                <a:gridCol w="1712130"/>
                <a:gridCol w="2448272"/>
              </a:tblGrid>
              <a:tr h="368007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i="0" u="none" strike="noStrike" noProof="0" dirty="0" smtClean="0">
                          <a:solidFill>
                            <a:schemeClr val="bg2"/>
                          </a:solidFill>
                          <a:latin typeface="Humnst777 BT"/>
                        </a:rPr>
                        <a:t>labels </a:t>
                      </a:r>
                      <a:endParaRPr lang="en-GB" sz="1200" b="1" i="0" u="none" strike="noStrike" noProof="0" dirty="0">
                        <a:solidFill>
                          <a:schemeClr val="bg2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i="0" u="none" strike="noStrike" noProof="0" dirty="0" smtClean="0">
                          <a:solidFill>
                            <a:schemeClr val="bg2"/>
                          </a:solidFill>
                          <a:latin typeface="Humnst777 BT"/>
                        </a:rPr>
                        <a:t>Importance (Olsen, 2004)</a:t>
                      </a: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7653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emp_Y15-24_NaceB-E </a:t>
                      </a:r>
                      <a:endParaRPr lang="en-GB" sz="1200" b="1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0.060</a:t>
                      </a: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417653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emp_Y25-64_NaceK</a:t>
                      </a:r>
                      <a:endParaRPr lang="en-GB" sz="1200" b="1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-0.030</a:t>
                      </a: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7653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emp_Y25-64_NaceL</a:t>
                      </a:r>
                      <a:endParaRPr lang="en-GB" sz="1200" b="1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0.315</a:t>
                      </a:r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 </a:t>
            </a:r>
            <a:r>
              <a:rPr lang="pt-PT" sz="3800" dirty="0" err="1" smtClean="0">
                <a:solidFill>
                  <a:schemeClr val="bg2"/>
                </a:solidFill>
                <a:latin typeface="Humnst777 BT" pitchFamily="34" charset="0"/>
              </a:rPr>
              <a:t>práctico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42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25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4083" name="Picture 3" descr="C:\Users\joao.lopes\Documents\Projects\2019\2019.02.07_ICD2019\results\lmktattract_3\fit_nnet10_2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8" b="11671"/>
          <a:stretch/>
        </p:blipFill>
        <p:spPr bwMode="auto">
          <a:xfrm>
            <a:off x="4979670" y="3325091"/>
            <a:ext cx="3840480" cy="300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4082" name="Picture 2" descr="C:\Users\joao.lopes\Documents\Projects\2019\2019.02.07_ICD2019\results\lmktattract_3\fit_nnet10_1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28800"/>
            <a:ext cx="4480560" cy="448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578293"/>
              </p:ext>
            </p:extLst>
          </p:nvPr>
        </p:nvGraphicFramePr>
        <p:xfrm>
          <a:off x="4732078" y="1612736"/>
          <a:ext cx="4160402" cy="1620966"/>
        </p:xfrm>
        <a:graphic>
          <a:graphicData uri="http://schemas.openxmlformats.org/drawingml/2006/table">
            <a:tbl>
              <a:tblPr/>
              <a:tblGrid>
                <a:gridCol w="1712130"/>
                <a:gridCol w="2448272"/>
              </a:tblGrid>
              <a:tr h="368007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i="0" u="none" strike="noStrike" noProof="0" dirty="0" smtClean="0">
                          <a:solidFill>
                            <a:schemeClr val="bg2"/>
                          </a:solidFill>
                          <a:latin typeface="Humnst777 BT"/>
                        </a:rPr>
                        <a:t>labels </a:t>
                      </a:r>
                      <a:endParaRPr lang="en-GB" sz="1200" b="1" i="0" u="none" strike="noStrike" noProof="0" dirty="0">
                        <a:solidFill>
                          <a:schemeClr val="bg2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i="0" u="none" strike="noStrike" noProof="0" dirty="0" smtClean="0">
                          <a:solidFill>
                            <a:schemeClr val="bg2"/>
                          </a:solidFill>
                          <a:latin typeface="Humnst777 BT"/>
                        </a:rPr>
                        <a:t>Importance (Olsen, 2004)</a:t>
                      </a: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7653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emp_Y15-24_NaceB-E </a:t>
                      </a:r>
                      <a:endParaRPr lang="en-GB" sz="1200" b="1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-0.651</a:t>
                      </a: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417653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emp_Y25-64_NaceK</a:t>
                      </a:r>
                      <a:endParaRPr lang="en-GB" sz="1200" b="1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0.511</a:t>
                      </a: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7653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emp_Y25-64_NaceL</a:t>
                      </a:r>
                      <a:endParaRPr lang="en-GB" sz="1200" b="1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2.483</a:t>
                      </a:r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 </a:t>
            </a:r>
            <a:r>
              <a:rPr lang="pt-PT" sz="3800" dirty="0" err="1" smtClean="0">
                <a:solidFill>
                  <a:schemeClr val="bg2"/>
                </a:solidFill>
                <a:latin typeface="Humnst777 BT" pitchFamily="34" charset="0"/>
              </a:rPr>
              <a:t>práctico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43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7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Bibliografia</a:t>
            </a:r>
          </a:p>
        </p:txBody>
      </p:sp>
      <p:sp>
        <p:nvSpPr>
          <p:cNvPr id="13" name="Text Box 376"/>
          <p:cNvSpPr txBox="1">
            <a:spLocks noChangeArrowheads="1"/>
          </p:cNvSpPr>
          <p:nvPr/>
        </p:nvSpPr>
        <p:spPr bwMode="auto">
          <a:xfrm>
            <a:off x="540000" y="1548000"/>
            <a:ext cx="80640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pt-PT" sz="1800" b="1" dirty="0" smtClean="0">
                <a:solidFill>
                  <a:srgbClr val="CC301F"/>
                </a:solidFill>
                <a:latin typeface="Humnst777 BT"/>
              </a:rPr>
              <a:t>»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Azzalini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 A &amp;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Scarpa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 B 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(2012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) 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Data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Analysis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and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 Data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Mining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-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An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Introduction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. Oxford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University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Press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, New York.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pt-PT" sz="1800" b="1" dirty="0" smtClean="0">
                <a:solidFill>
                  <a:srgbClr val="CC301F"/>
                </a:solidFill>
                <a:latin typeface="Humnst777 BT"/>
              </a:rPr>
              <a:t>»</a:t>
            </a:r>
            <a:r>
              <a:rPr lang="pt-PT" sz="1800" b="1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latin typeface="Humnst777 BT"/>
              </a:rPr>
              <a:t>Due </a:t>
            </a:r>
            <a:r>
              <a:rPr lang="en-US" sz="1800" dirty="0" smtClean="0">
                <a:solidFill>
                  <a:schemeClr val="tx1"/>
                </a:solidFill>
                <a:latin typeface="Humnst777 BT"/>
              </a:rPr>
              <a:t>KL </a:t>
            </a:r>
            <a:r>
              <a:rPr lang="en-US" sz="1800" dirty="0" smtClean="0">
                <a:solidFill>
                  <a:schemeClr val="tx1"/>
                </a:solidFill>
                <a:latin typeface="Humnst777 BT"/>
              </a:rPr>
              <a:t>&amp; </a:t>
            </a:r>
            <a:r>
              <a:rPr lang="en-US" sz="1800" dirty="0" err="1" smtClean="0">
                <a:solidFill>
                  <a:schemeClr val="tx1"/>
                </a:solidFill>
                <a:latin typeface="Humnst777 BT"/>
              </a:rPr>
              <a:t>Swamy</a:t>
            </a:r>
            <a:r>
              <a:rPr lang="en-US" sz="1800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latin typeface="Humnst777 BT"/>
              </a:rPr>
              <a:t>MNS </a:t>
            </a:r>
            <a:r>
              <a:rPr lang="en-US" sz="1800" dirty="0" smtClean="0">
                <a:solidFill>
                  <a:schemeClr val="tx1"/>
                </a:solidFill>
                <a:latin typeface="Humnst777 BT"/>
              </a:rPr>
              <a:t>(2016</a:t>
            </a:r>
            <a:r>
              <a:rPr lang="en-US" sz="1800" dirty="0" smtClean="0">
                <a:solidFill>
                  <a:schemeClr val="tx1"/>
                </a:solidFill>
                <a:latin typeface="Humnst777 BT"/>
              </a:rPr>
              <a:t>) </a:t>
            </a:r>
            <a:r>
              <a:rPr lang="en-US" sz="1800" dirty="0" smtClean="0">
                <a:solidFill>
                  <a:schemeClr val="tx1"/>
                </a:solidFill>
                <a:latin typeface="Humnst777 BT"/>
              </a:rPr>
              <a:t>Search and Optimization by Metaheuristics -  Techniques and Algorithms Inspired by Nature. Springer, Switzerland.</a:t>
            </a:r>
            <a:endParaRPr lang="pt-PT" sz="1800" dirty="0" smtClean="0">
              <a:solidFill>
                <a:schemeClr val="tx1"/>
              </a:solidFill>
              <a:latin typeface="Humnst777 BT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pt-PT" sz="1800" b="1" dirty="0" smtClean="0">
                <a:solidFill>
                  <a:srgbClr val="CC301F"/>
                </a:solidFill>
                <a:latin typeface="Humnst777 BT"/>
              </a:rPr>
              <a:t>»</a:t>
            </a:r>
            <a:r>
              <a:rPr lang="pt-PT" sz="1800" b="1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Gama J, Carvalho APL,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Faceli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 K, Lorena AC 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e 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Oliveira M 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(2012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) 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Extração de Conhecimento de Dados. </a:t>
            </a:r>
            <a:r>
              <a:rPr lang="pt-PT" sz="1800" i="1" dirty="0" smtClean="0">
                <a:solidFill>
                  <a:schemeClr val="tx1"/>
                </a:solidFill>
                <a:latin typeface="Humnst777 BT"/>
              </a:rPr>
              <a:t>Data </a:t>
            </a:r>
            <a:r>
              <a:rPr lang="pt-PT" sz="1800" i="1" dirty="0" err="1" smtClean="0">
                <a:solidFill>
                  <a:schemeClr val="tx1"/>
                </a:solidFill>
                <a:latin typeface="Humnst777 BT"/>
              </a:rPr>
              <a:t>Mining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. Edições Sílabo. Lisboa.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pt-PT" sz="1800" b="1" dirty="0" smtClean="0">
                <a:solidFill>
                  <a:srgbClr val="CC301F"/>
                </a:solidFill>
                <a:latin typeface="Humnst777 BT"/>
              </a:rPr>
              <a:t>»</a:t>
            </a:r>
            <a:r>
              <a:rPr lang="en-US" sz="1800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latin typeface="Humnst777 BT"/>
              </a:rPr>
              <a:t>Larose DT &amp; </a:t>
            </a:r>
            <a:r>
              <a:rPr lang="en-US" sz="1800" dirty="0">
                <a:solidFill>
                  <a:schemeClr val="tx1"/>
                </a:solidFill>
                <a:latin typeface="Humnst777 BT"/>
              </a:rPr>
              <a:t>Larose </a:t>
            </a:r>
            <a:r>
              <a:rPr lang="en-US" sz="1800" dirty="0" smtClean="0">
                <a:solidFill>
                  <a:schemeClr val="tx1"/>
                </a:solidFill>
                <a:latin typeface="Humnst777 BT"/>
              </a:rPr>
              <a:t>CD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800" dirty="0">
                <a:solidFill>
                  <a:schemeClr val="tx1"/>
                </a:solidFill>
                <a:latin typeface="Humnst777 BT"/>
              </a:rPr>
              <a:t>(2014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) </a:t>
            </a:r>
            <a:r>
              <a:rPr lang="pt-PT" sz="1800" dirty="0" err="1">
                <a:solidFill>
                  <a:schemeClr val="tx1"/>
                </a:solidFill>
                <a:latin typeface="Humnst777 BT"/>
              </a:rPr>
              <a:t>Discovering</a:t>
            </a:r>
            <a:r>
              <a:rPr lang="pt-PT" sz="1800" dirty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800" dirty="0" err="1">
                <a:solidFill>
                  <a:schemeClr val="tx1"/>
                </a:solidFill>
                <a:latin typeface="Humnst777 BT"/>
              </a:rPr>
              <a:t>Knowledge</a:t>
            </a:r>
            <a:r>
              <a:rPr lang="pt-PT" sz="1800" dirty="0">
                <a:solidFill>
                  <a:schemeClr val="tx1"/>
                </a:solidFill>
                <a:latin typeface="Humnst777 BT"/>
              </a:rPr>
              <a:t> in Data –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An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800" dirty="0" err="1">
                <a:solidFill>
                  <a:schemeClr val="tx1"/>
                </a:solidFill>
                <a:latin typeface="Humnst777 BT"/>
              </a:rPr>
              <a:t>Introduction</a:t>
            </a:r>
            <a:r>
              <a:rPr lang="pt-PT" sz="1800" dirty="0">
                <a:solidFill>
                  <a:schemeClr val="tx1"/>
                </a:solidFill>
                <a:latin typeface="Humnst777 BT"/>
              </a:rPr>
              <a:t> to Data </a:t>
            </a:r>
            <a:r>
              <a:rPr lang="pt-PT" sz="1800" dirty="0" err="1">
                <a:solidFill>
                  <a:schemeClr val="tx1"/>
                </a:solidFill>
                <a:latin typeface="Humnst777 BT"/>
              </a:rPr>
              <a:t>Mining</a:t>
            </a:r>
            <a:r>
              <a:rPr lang="pt-PT" sz="1800" dirty="0">
                <a:solidFill>
                  <a:schemeClr val="tx1"/>
                </a:solidFill>
                <a:latin typeface="Humnst777 BT"/>
              </a:rPr>
              <a:t>. John </a:t>
            </a:r>
            <a:r>
              <a:rPr lang="pt-PT" sz="1800" dirty="0" err="1">
                <a:solidFill>
                  <a:schemeClr val="tx1"/>
                </a:solidFill>
                <a:latin typeface="Humnst777 BT"/>
              </a:rPr>
              <a:t>Wiley</a:t>
            </a:r>
            <a:r>
              <a:rPr lang="pt-PT" sz="1800" dirty="0">
                <a:solidFill>
                  <a:schemeClr val="tx1"/>
                </a:solidFill>
                <a:latin typeface="Humnst777 BT"/>
              </a:rPr>
              <a:t> &amp; Sons, New Jersey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.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pt-PT" sz="1800" b="1" dirty="0" smtClean="0">
                <a:solidFill>
                  <a:srgbClr val="CC301F"/>
                </a:solidFill>
                <a:latin typeface="Humnst777 BT"/>
              </a:rPr>
              <a:t>»</a:t>
            </a:r>
            <a:r>
              <a:rPr lang="pt-PT" sz="1800" b="1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Humnst777 BT"/>
              </a:rPr>
              <a:t>Torgo</a:t>
            </a:r>
            <a:r>
              <a:rPr lang="en-US" sz="1800" dirty="0" smtClean="0">
                <a:solidFill>
                  <a:schemeClr val="tx1"/>
                </a:solidFill>
                <a:latin typeface="Humnst777 BT"/>
              </a:rPr>
              <a:t> L, </a:t>
            </a:r>
            <a:r>
              <a:rPr lang="en-US" sz="1800" dirty="0">
                <a:solidFill>
                  <a:schemeClr val="tx1"/>
                </a:solidFill>
                <a:latin typeface="Humnst777 BT"/>
              </a:rPr>
              <a:t>(2017</a:t>
            </a:r>
            <a:r>
              <a:rPr lang="en-US" sz="1800" dirty="0" smtClean="0">
                <a:solidFill>
                  <a:schemeClr val="tx1"/>
                </a:solidFill>
                <a:latin typeface="Humnst777 BT"/>
              </a:rPr>
              <a:t>) </a:t>
            </a:r>
            <a:r>
              <a:rPr lang="en-US" sz="1800" dirty="0">
                <a:solidFill>
                  <a:schemeClr val="tx1"/>
                </a:solidFill>
                <a:latin typeface="Humnst777 BT"/>
              </a:rPr>
              <a:t>Data Mining with R – Learning with Case Studies. Taylor &amp; Francis Group, New York</a:t>
            </a:r>
            <a:r>
              <a:rPr lang="en-US" sz="1800" dirty="0" smtClean="0">
                <a:solidFill>
                  <a:schemeClr val="tx1"/>
                </a:solidFill>
                <a:latin typeface="Humnst777 BT"/>
              </a:rPr>
              <a:t>.</a:t>
            </a:r>
            <a:endParaRPr lang="en-US" sz="1800" dirty="0">
              <a:solidFill>
                <a:schemeClr val="tx1"/>
              </a:solidFill>
              <a:latin typeface="Humnst777 BT"/>
            </a:endParaRPr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>
            <a:off x="539552" y="1506793"/>
            <a:ext cx="0" cy="381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44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18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Modelos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3" name="Text Box 376"/>
          <p:cNvSpPr txBox="1">
            <a:spLocks noChangeArrowheads="1"/>
          </p:cNvSpPr>
          <p:nvPr/>
        </p:nvSpPr>
        <p:spPr bwMode="auto">
          <a:xfrm>
            <a:off x="683568" y="1484784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Modelos exploratórios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5" name="Text Box 376"/>
          <p:cNvSpPr txBox="1">
            <a:spLocks noChangeArrowheads="1"/>
          </p:cNvSpPr>
          <p:nvPr/>
        </p:nvSpPr>
        <p:spPr bwMode="auto">
          <a:xfrm>
            <a:off x="539552" y="2132806"/>
            <a:ext cx="8136136" cy="936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Font typeface="Arial" pitchFamily="34" charset="0"/>
              <a:buChar char="•"/>
            </a:pP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  Regras de Associação</a:t>
            </a:r>
            <a:endParaRPr lang="pt-PT" sz="2200" dirty="0" smtClean="0">
              <a:solidFill>
                <a:schemeClr val="bg1">
                  <a:lumMod val="50000"/>
                </a:schemeClr>
              </a:solidFill>
              <a:latin typeface="Humnst777 BT" pitchFamily="34" charset="0"/>
            </a:endParaRPr>
          </a:p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Font typeface="Arial" pitchFamily="34" charset="0"/>
              <a:buChar char="•"/>
            </a:pP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  Agrupamento</a:t>
            </a:r>
            <a:r>
              <a:rPr lang="pt-PT" sz="2200" i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(</a:t>
            </a:r>
            <a:r>
              <a:rPr lang="pt-PT" sz="2200" i="1" dirty="0" err="1" smtClean="0">
                <a:solidFill>
                  <a:schemeClr val="tx1"/>
                </a:solidFill>
                <a:latin typeface="Humnst777 BT" pitchFamily="34" charset="0"/>
              </a:rPr>
              <a:t>Clustering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)</a:t>
            </a:r>
            <a:endParaRPr lang="pt-BR" sz="2200" dirty="0" smtClean="0">
              <a:solidFill>
                <a:schemeClr val="bg1">
                  <a:lumMod val="50000"/>
                </a:schemeClr>
              </a:solidFill>
              <a:latin typeface="Humnst777 BT" pitchFamily="34" charset="0"/>
            </a:endParaRPr>
          </a:p>
        </p:txBody>
      </p:sp>
      <p:sp>
        <p:nvSpPr>
          <p:cNvPr id="16" name="Text Box 376"/>
          <p:cNvSpPr txBox="1">
            <a:spLocks noChangeArrowheads="1"/>
          </p:cNvSpPr>
          <p:nvPr/>
        </p:nvSpPr>
        <p:spPr bwMode="auto">
          <a:xfrm>
            <a:off x="682699" y="3212976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Modelos preditivos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7" name="Text Box 13"/>
          <p:cNvSpPr txBox="1">
            <a:spLocks noChangeArrowheads="1"/>
          </p:cNvSpPr>
          <p:nvPr/>
        </p:nvSpPr>
        <p:spPr bwMode="auto">
          <a:xfrm>
            <a:off x="539180" y="3808055"/>
            <a:ext cx="8136508" cy="194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/>
            </a:pP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  Procura 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(e.g. Árvores de Decisão) </a:t>
            </a:r>
            <a:endParaRPr lang="pt-PT" sz="22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/>
            </a:pP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 Distâncias (e.g. </a:t>
            </a:r>
            <a:r>
              <a:rPr lang="pt-PT" sz="2200" i="1" dirty="0" smtClean="0">
                <a:solidFill>
                  <a:schemeClr val="tx1"/>
                </a:solidFill>
                <a:latin typeface="Humnst777 BT" pitchFamily="34" charset="0"/>
              </a:rPr>
              <a:t>k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-</a:t>
            </a:r>
            <a:r>
              <a:rPr lang="pt-PT" sz="2200" i="1" dirty="0" err="1" smtClean="0">
                <a:solidFill>
                  <a:schemeClr val="tx1"/>
                </a:solidFill>
                <a:latin typeface="Humnst777 BT" pitchFamily="34" charset="0"/>
              </a:rPr>
              <a:t>Nearest</a:t>
            </a:r>
            <a:r>
              <a:rPr lang="pt-PT" sz="2200" i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200" i="1" dirty="0" err="1" smtClean="0">
                <a:solidFill>
                  <a:schemeClr val="tx1"/>
                </a:solidFill>
                <a:latin typeface="Humnst777 BT" pitchFamily="34" charset="0"/>
              </a:rPr>
              <a:t>Neighbour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)</a:t>
            </a:r>
          </a:p>
          <a:p>
            <a:pPr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/>
            </a:pP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  Probabilísticos (e.g. Redes </a:t>
            </a:r>
            <a:r>
              <a:rPr lang="pt-PT" sz="2200" i="1" dirty="0" err="1" smtClean="0">
                <a:solidFill>
                  <a:schemeClr val="tx1"/>
                </a:solidFill>
                <a:latin typeface="Humnst777 BT" pitchFamily="34" charset="0"/>
              </a:rPr>
              <a:t>Bayesianas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)</a:t>
            </a:r>
          </a:p>
          <a:p>
            <a:pPr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/>
            </a:pP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  Otimização (e.g. </a:t>
            </a:r>
            <a:r>
              <a:rPr lang="pt-PT" sz="2200" dirty="0" smtClean="0">
                <a:solidFill>
                  <a:schemeClr val="accent2"/>
                </a:solidFill>
                <a:latin typeface="Humnst777 BT" pitchFamily="34" charset="0"/>
              </a:rPr>
              <a:t>Redes Neuronais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200" i="1" dirty="0" err="1" smtClean="0">
                <a:solidFill>
                  <a:schemeClr val="tx1"/>
                </a:solidFill>
                <a:latin typeface="Humnst777 BT" pitchFamily="34" charset="0"/>
              </a:rPr>
              <a:t>Support</a:t>
            </a:r>
            <a:r>
              <a:rPr lang="pt-PT" sz="2200" i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200" i="1" dirty="0" err="1">
                <a:solidFill>
                  <a:schemeClr val="tx1"/>
                </a:solidFill>
                <a:latin typeface="Humnst777 BT" pitchFamily="34" charset="0"/>
              </a:rPr>
              <a:t>Vector</a:t>
            </a:r>
            <a:r>
              <a:rPr lang="pt-PT" sz="2200" i="1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200" i="1" dirty="0" err="1" smtClean="0">
                <a:solidFill>
                  <a:schemeClr val="tx1"/>
                </a:solidFill>
                <a:latin typeface="Humnst777 BT" pitchFamily="34" charset="0"/>
              </a:rPr>
              <a:t>Machine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)</a:t>
            </a:r>
            <a:endParaRPr lang="pt-PT" sz="22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04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9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ube 69"/>
          <p:cNvSpPr/>
          <p:nvPr/>
        </p:nvSpPr>
        <p:spPr bwMode="auto">
          <a:xfrm>
            <a:off x="624726" y="2492896"/>
            <a:ext cx="576064" cy="504056"/>
          </a:xfrm>
          <a:prstGeom prst="cub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71" name="Cube 70"/>
          <p:cNvSpPr/>
          <p:nvPr/>
        </p:nvSpPr>
        <p:spPr bwMode="auto">
          <a:xfrm>
            <a:off x="1128782" y="2564904"/>
            <a:ext cx="576064" cy="504056"/>
          </a:xfrm>
          <a:prstGeom prst="cub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Visão Geral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Modelos preditivos</a:t>
            </a: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480710" y="5157192"/>
            <a:ext cx="93968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400" b="1" dirty="0" smtClean="0">
                <a:solidFill>
                  <a:schemeClr val="tx1"/>
                </a:solidFill>
              </a:rPr>
              <a:t>Dados</a:t>
            </a:r>
          </a:p>
          <a:p>
            <a:pPr>
              <a:spcBef>
                <a:spcPts val="0"/>
              </a:spcBef>
            </a:pPr>
            <a:r>
              <a:rPr lang="pt-PT" sz="1400" b="1" dirty="0" smtClean="0">
                <a:solidFill>
                  <a:schemeClr val="tx1"/>
                </a:solidFill>
              </a:rPr>
              <a:t>de treino</a:t>
            </a:r>
          </a:p>
        </p:txBody>
      </p:sp>
      <p:sp>
        <p:nvSpPr>
          <p:cNvPr id="15" name="Text Box 29"/>
          <p:cNvSpPr txBox="1">
            <a:spLocks noChangeArrowheads="1"/>
          </p:cNvSpPr>
          <p:nvPr/>
        </p:nvSpPr>
        <p:spPr bwMode="auto">
          <a:xfrm>
            <a:off x="1488822" y="4293096"/>
            <a:ext cx="61266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200" b="1" dirty="0">
                <a:solidFill>
                  <a:schemeClr val="tx1"/>
                </a:solidFill>
              </a:rPr>
              <a:t>treino</a:t>
            </a:r>
          </a:p>
        </p:txBody>
      </p:sp>
      <p:sp>
        <p:nvSpPr>
          <p:cNvPr id="17" name="Line 31"/>
          <p:cNvSpPr>
            <a:spLocks noChangeShapeType="1"/>
          </p:cNvSpPr>
          <p:nvPr/>
        </p:nvSpPr>
        <p:spPr bwMode="auto">
          <a:xfrm flipV="1">
            <a:off x="1200830" y="4329120"/>
            <a:ext cx="360000" cy="180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PT"/>
          </a:p>
        </p:txBody>
      </p:sp>
      <p:sp>
        <p:nvSpPr>
          <p:cNvPr id="22" name="Text Box 26"/>
          <p:cNvSpPr txBox="1">
            <a:spLocks noChangeArrowheads="1"/>
          </p:cNvSpPr>
          <p:nvPr/>
        </p:nvSpPr>
        <p:spPr bwMode="auto">
          <a:xfrm>
            <a:off x="1127698" y="4149080"/>
            <a:ext cx="43313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400" dirty="0" smtClean="0">
                <a:solidFill>
                  <a:schemeClr val="accent2"/>
                </a:solidFill>
              </a:rPr>
              <a:t>1/2</a:t>
            </a:r>
            <a:endParaRPr lang="pt-PT" sz="1400" dirty="0">
              <a:solidFill>
                <a:schemeClr val="accent2"/>
              </a:solidFill>
            </a:endParaRPr>
          </a:p>
        </p:txBody>
      </p:sp>
      <p:sp>
        <p:nvSpPr>
          <p:cNvPr id="26" name="Line 31"/>
          <p:cNvSpPr>
            <a:spLocks noChangeShapeType="1"/>
          </p:cNvSpPr>
          <p:nvPr/>
        </p:nvSpPr>
        <p:spPr bwMode="auto">
          <a:xfrm rot="5400000" flipV="1">
            <a:off x="1290830" y="5139200"/>
            <a:ext cx="180000" cy="360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PT"/>
          </a:p>
        </p:txBody>
      </p:sp>
      <p:sp>
        <p:nvSpPr>
          <p:cNvPr id="28" name="Text Box 26"/>
          <p:cNvSpPr txBox="1">
            <a:spLocks noChangeArrowheads="1"/>
          </p:cNvSpPr>
          <p:nvPr/>
        </p:nvSpPr>
        <p:spPr bwMode="auto">
          <a:xfrm>
            <a:off x="1127698" y="5013176"/>
            <a:ext cx="43313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400" dirty="0" smtClean="0">
                <a:solidFill>
                  <a:schemeClr val="accent2"/>
                </a:solidFill>
              </a:rPr>
              <a:t>1/4</a:t>
            </a:r>
            <a:endParaRPr lang="pt-PT" sz="1400" dirty="0">
              <a:solidFill>
                <a:schemeClr val="accent2"/>
              </a:solidFill>
            </a:endParaRPr>
          </a:p>
        </p:txBody>
      </p:sp>
      <p:sp>
        <p:nvSpPr>
          <p:cNvPr id="30" name="Text Box 29"/>
          <p:cNvSpPr txBox="1">
            <a:spLocks noChangeArrowheads="1"/>
          </p:cNvSpPr>
          <p:nvPr/>
        </p:nvSpPr>
        <p:spPr bwMode="auto">
          <a:xfrm>
            <a:off x="1488822" y="5816297"/>
            <a:ext cx="54213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</a:rPr>
              <a:t>teste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34" name="Text Box 29"/>
          <p:cNvSpPr txBox="1">
            <a:spLocks noChangeArrowheads="1"/>
          </p:cNvSpPr>
          <p:nvPr/>
        </p:nvSpPr>
        <p:spPr bwMode="auto">
          <a:xfrm>
            <a:off x="2483768" y="2132856"/>
            <a:ext cx="117827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400" b="1" dirty="0" smtClean="0">
                <a:solidFill>
                  <a:schemeClr val="accent2"/>
                </a:solidFill>
              </a:rPr>
              <a:t>Fase Treino</a:t>
            </a:r>
            <a:endParaRPr lang="pt-PT" sz="1400" b="1" dirty="0">
              <a:solidFill>
                <a:schemeClr val="accent2"/>
              </a:solidFill>
            </a:endParaRPr>
          </a:p>
        </p:txBody>
      </p:sp>
      <p:sp>
        <p:nvSpPr>
          <p:cNvPr id="36" name="Text Box 29"/>
          <p:cNvSpPr txBox="1">
            <a:spLocks noChangeArrowheads="1"/>
          </p:cNvSpPr>
          <p:nvPr/>
        </p:nvSpPr>
        <p:spPr bwMode="auto">
          <a:xfrm>
            <a:off x="5709589" y="2132856"/>
            <a:ext cx="109465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400" b="1" dirty="0" smtClean="0">
                <a:solidFill>
                  <a:schemeClr val="accent2"/>
                </a:solidFill>
              </a:rPr>
              <a:t>Fase Teste</a:t>
            </a:r>
            <a:endParaRPr lang="pt-PT" sz="1400" b="1" dirty="0">
              <a:solidFill>
                <a:schemeClr val="accent2"/>
              </a:solidFill>
            </a:endParaRPr>
          </a:p>
        </p:txBody>
      </p:sp>
      <p:sp>
        <p:nvSpPr>
          <p:cNvPr id="37" name="Text Box 29"/>
          <p:cNvSpPr txBox="1">
            <a:spLocks noChangeArrowheads="1"/>
          </p:cNvSpPr>
          <p:nvPr/>
        </p:nvSpPr>
        <p:spPr bwMode="auto">
          <a:xfrm>
            <a:off x="7185610" y="2113111"/>
            <a:ext cx="147963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400" b="1" dirty="0" smtClean="0">
                <a:solidFill>
                  <a:schemeClr val="accent2"/>
                </a:solidFill>
              </a:rPr>
              <a:t>Fase Aplicação</a:t>
            </a:r>
            <a:endParaRPr lang="pt-PT" sz="1400" b="1" dirty="0">
              <a:solidFill>
                <a:schemeClr val="accent2"/>
              </a:solidFill>
            </a:endParaRPr>
          </a:p>
        </p:txBody>
      </p:sp>
      <p:sp>
        <p:nvSpPr>
          <p:cNvPr id="39" name="Cube 38"/>
          <p:cNvSpPr/>
          <p:nvPr/>
        </p:nvSpPr>
        <p:spPr bwMode="auto">
          <a:xfrm>
            <a:off x="2784966" y="3356992"/>
            <a:ext cx="576064" cy="504056"/>
          </a:xfrm>
          <a:prstGeom prst="cub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40" name="Can 39"/>
          <p:cNvSpPr/>
          <p:nvPr/>
        </p:nvSpPr>
        <p:spPr bwMode="auto">
          <a:xfrm>
            <a:off x="624726" y="4293096"/>
            <a:ext cx="450000" cy="900000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41" name="Can 40"/>
          <p:cNvSpPr>
            <a:spLocks noChangeAspect="1"/>
          </p:cNvSpPr>
          <p:nvPr/>
        </p:nvSpPr>
        <p:spPr bwMode="auto">
          <a:xfrm>
            <a:off x="1632838" y="3861048"/>
            <a:ext cx="225000" cy="450000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43" name="Can 42"/>
          <p:cNvSpPr>
            <a:spLocks noChangeAspect="1"/>
          </p:cNvSpPr>
          <p:nvPr/>
        </p:nvSpPr>
        <p:spPr bwMode="auto">
          <a:xfrm>
            <a:off x="1632838" y="5384249"/>
            <a:ext cx="225000" cy="450000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46" name="Text Box 6"/>
          <p:cNvSpPr txBox="1">
            <a:spLocks noChangeArrowheads="1"/>
          </p:cNvSpPr>
          <p:nvPr/>
        </p:nvSpPr>
        <p:spPr bwMode="auto">
          <a:xfrm>
            <a:off x="480710" y="3284984"/>
            <a:ext cx="90922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400" b="1" dirty="0" smtClean="0">
                <a:solidFill>
                  <a:schemeClr val="tx1"/>
                </a:solidFill>
              </a:rPr>
              <a:t>Modelos</a:t>
            </a:r>
            <a:endParaRPr lang="pt-PT" sz="1400" b="1" dirty="0">
              <a:solidFill>
                <a:schemeClr val="tx1"/>
              </a:solidFill>
            </a:endParaRPr>
          </a:p>
        </p:txBody>
      </p:sp>
      <p:sp>
        <p:nvSpPr>
          <p:cNvPr id="47" name="Line 31"/>
          <p:cNvSpPr>
            <a:spLocks noChangeShapeType="1"/>
          </p:cNvSpPr>
          <p:nvPr/>
        </p:nvSpPr>
        <p:spPr bwMode="auto">
          <a:xfrm flipV="1">
            <a:off x="1992878" y="3789040"/>
            <a:ext cx="720000" cy="360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PT"/>
          </a:p>
        </p:txBody>
      </p:sp>
      <p:sp>
        <p:nvSpPr>
          <p:cNvPr id="48" name="Line 31"/>
          <p:cNvSpPr>
            <a:spLocks noChangeShapeType="1"/>
          </p:cNvSpPr>
          <p:nvPr/>
        </p:nvSpPr>
        <p:spPr bwMode="auto">
          <a:xfrm rot="5400000" flipV="1">
            <a:off x="2037798" y="2843960"/>
            <a:ext cx="450000" cy="900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PT"/>
          </a:p>
        </p:txBody>
      </p:sp>
      <p:sp>
        <p:nvSpPr>
          <p:cNvPr id="49" name="Line 31"/>
          <p:cNvSpPr>
            <a:spLocks noChangeShapeType="1"/>
          </p:cNvSpPr>
          <p:nvPr/>
        </p:nvSpPr>
        <p:spPr bwMode="auto">
          <a:xfrm flipV="1">
            <a:off x="1992878" y="3789040"/>
            <a:ext cx="3888000" cy="194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PT"/>
          </a:p>
        </p:txBody>
      </p:sp>
      <p:sp>
        <p:nvSpPr>
          <p:cNvPr id="50" name="Cube 49"/>
          <p:cNvSpPr/>
          <p:nvPr/>
        </p:nvSpPr>
        <p:spPr bwMode="auto">
          <a:xfrm>
            <a:off x="5953318" y="3356992"/>
            <a:ext cx="576064" cy="504056"/>
          </a:xfrm>
          <a:prstGeom prst="cub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51" name="Cube 50"/>
          <p:cNvSpPr/>
          <p:nvPr/>
        </p:nvSpPr>
        <p:spPr bwMode="auto">
          <a:xfrm>
            <a:off x="7537494" y="3356992"/>
            <a:ext cx="576064" cy="504056"/>
          </a:xfrm>
          <a:prstGeom prst="cub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52" name="Line 31"/>
          <p:cNvSpPr>
            <a:spLocks noChangeShapeType="1"/>
          </p:cNvSpPr>
          <p:nvPr/>
        </p:nvSpPr>
        <p:spPr bwMode="auto">
          <a:xfrm flipV="1">
            <a:off x="3433038" y="3573016"/>
            <a:ext cx="72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PT"/>
          </a:p>
        </p:txBody>
      </p:sp>
      <p:sp>
        <p:nvSpPr>
          <p:cNvPr id="53" name="Line 31"/>
          <p:cNvSpPr>
            <a:spLocks noChangeShapeType="1"/>
          </p:cNvSpPr>
          <p:nvPr/>
        </p:nvSpPr>
        <p:spPr bwMode="auto">
          <a:xfrm flipV="1">
            <a:off x="5089222" y="3645024"/>
            <a:ext cx="72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PT"/>
          </a:p>
        </p:txBody>
      </p:sp>
      <p:sp>
        <p:nvSpPr>
          <p:cNvPr id="54" name="Can 53"/>
          <p:cNvSpPr>
            <a:spLocks noChangeAspect="1"/>
          </p:cNvSpPr>
          <p:nvPr/>
        </p:nvSpPr>
        <p:spPr bwMode="auto">
          <a:xfrm>
            <a:off x="7712268" y="2564904"/>
            <a:ext cx="225000" cy="450000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55" name="Line 31"/>
          <p:cNvSpPr>
            <a:spLocks noChangeShapeType="1"/>
          </p:cNvSpPr>
          <p:nvPr/>
        </p:nvSpPr>
        <p:spPr bwMode="auto">
          <a:xfrm rot="10800000" flipV="1">
            <a:off x="7825526" y="3068960"/>
            <a:ext cx="0" cy="270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PT"/>
          </a:p>
        </p:txBody>
      </p:sp>
      <p:sp>
        <p:nvSpPr>
          <p:cNvPr id="56" name="Line 31"/>
          <p:cNvSpPr>
            <a:spLocks noChangeShapeType="1"/>
          </p:cNvSpPr>
          <p:nvPr/>
        </p:nvSpPr>
        <p:spPr bwMode="auto">
          <a:xfrm rot="10800000" flipV="1">
            <a:off x="7825527" y="3933056"/>
            <a:ext cx="0" cy="270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PT"/>
          </a:p>
        </p:txBody>
      </p:sp>
      <p:sp>
        <p:nvSpPr>
          <p:cNvPr id="57" name="Text Box 6"/>
          <p:cNvSpPr txBox="1">
            <a:spLocks noChangeArrowheads="1"/>
          </p:cNvSpPr>
          <p:nvPr/>
        </p:nvSpPr>
        <p:spPr bwMode="auto">
          <a:xfrm>
            <a:off x="7249462" y="4201343"/>
            <a:ext cx="14269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400" b="1" dirty="0" smtClean="0">
                <a:solidFill>
                  <a:schemeClr val="tx1"/>
                </a:solidFill>
              </a:rPr>
              <a:t>Conhecimento</a:t>
            </a:r>
            <a:endParaRPr lang="pt-PT" sz="1400" b="1" dirty="0">
              <a:solidFill>
                <a:schemeClr val="tx1"/>
              </a:solidFill>
            </a:endParaRPr>
          </a:p>
        </p:txBody>
      </p:sp>
      <p:sp>
        <p:nvSpPr>
          <p:cNvPr id="58" name="Text Box 6"/>
          <p:cNvSpPr txBox="1">
            <a:spLocks noChangeArrowheads="1"/>
          </p:cNvSpPr>
          <p:nvPr/>
        </p:nvSpPr>
        <p:spPr bwMode="auto">
          <a:xfrm>
            <a:off x="7897534" y="2545740"/>
            <a:ext cx="73129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400" b="1" dirty="0" smtClean="0">
                <a:solidFill>
                  <a:schemeClr val="tx1"/>
                </a:solidFill>
              </a:rPr>
              <a:t>Dados</a:t>
            </a:r>
          </a:p>
          <a:p>
            <a:pPr>
              <a:spcBef>
                <a:spcPts val="0"/>
              </a:spcBef>
            </a:pPr>
            <a:r>
              <a:rPr lang="pt-PT" sz="1400" b="1" dirty="0" smtClean="0">
                <a:solidFill>
                  <a:schemeClr val="tx1"/>
                </a:solidFill>
              </a:rPr>
              <a:t>reais</a:t>
            </a:r>
          </a:p>
        </p:txBody>
      </p:sp>
      <p:sp>
        <p:nvSpPr>
          <p:cNvPr id="59" name="Line 31"/>
          <p:cNvSpPr>
            <a:spLocks noChangeShapeType="1"/>
          </p:cNvSpPr>
          <p:nvPr/>
        </p:nvSpPr>
        <p:spPr bwMode="auto">
          <a:xfrm rot="10800000" flipV="1">
            <a:off x="3433038" y="3717032"/>
            <a:ext cx="72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PT"/>
          </a:p>
        </p:txBody>
      </p:sp>
      <p:sp>
        <p:nvSpPr>
          <p:cNvPr id="60" name="Text Box 29"/>
          <p:cNvSpPr txBox="1">
            <a:spLocks noChangeArrowheads="1"/>
          </p:cNvSpPr>
          <p:nvPr/>
        </p:nvSpPr>
        <p:spPr bwMode="auto">
          <a:xfrm>
            <a:off x="5996320" y="3439758"/>
            <a:ext cx="33855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2400" b="1" dirty="0" smtClean="0">
                <a:solidFill>
                  <a:srgbClr val="00B050"/>
                </a:solidFill>
                <a:latin typeface="Calibri"/>
              </a:rPr>
              <a:t>√</a:t>
            </a:r>
            <a:endParaRPr lang="pt-PT" sz="2400" b="1" dirty="0">
              <a:solidFill>
                <a:srgbClr val="00B050"/>
              </a:solidFill>
            </a:endParaRPr>
          </a:p>
        </p:txBody>
      </p:sp>
      <p:sp>
        <p:nvSpPr>
          <p:cNvPr id="61" name="Text Box 29"/>
          <p:cNvSpPr txBox="1">
            <a:spLocks noChangeArrowheads="1"/>
          </p:cNvSpPr>
          <p:nvPr/>
        </p:nvSpPr>
        <p:spPr bwMode="auto">
          <a:xfrm>
            <a:off x="7580496" y="3429000"/>
            <a:ext cx="33855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2400" b="1" dirty="0" smtClean="0">
                <a:solidFill>
                  <a:srgbClr val="00B050"/>
                </a:solidFill>
                <a:latin typeface="Calibri"/>
              </a:rPr>
              <a:t>√</a:t>
            </a:r>
            <a:endParaRPr lang="pt-PT" sz="2400" b="1" dirty="0">
              <a:solidFill>
                <a:srgbClr val="00B050"/>
              </a:solidFill>
            </a:endParaRPr>
          </a:p>
        </p:txBody>
      </p:sp>
      <p:sp>
        <p:nvSpPr>
          <p:cNvPr id="62" name="Text Box 29"/>
          <p:cNvSpPr txBox="1">
            <a:spLocks noChangeArrowheads="1"/>
          </p:cNvSpPr>
          <p:nvPr/>
        </p:nvSpPr>
        <p:spPr bwMode="auto">
          <a:xfrm>
            <a:off x="4067944" y="2420888"/>
            <a:ext cx="10775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400" b="1" dirty="0" smtClean="0">
                <a:solidFill>
                  <a:schemeClr val="tx1"/>
                </a:solidFill>
              </a:rPr>
              <a:t>Escolha </a:t>
            </a:r>
          </a:p>
          <a:p>
            <a:pPr>
              <a:spcBef>
                <a:spcPts val="0"/>
              </a:spcBef>
            </a:pPr>
            <a:r>
              <a:rPr lang="pt-PT" sz="1400" b="1" dirty="0" smtClean="0">
                <a:solidFill>
                  <a:schemeClr val="tx1"/>
                </a:solidFill>
              </a:rPr>
              <a:t>do Modelo</a:t>
            </a:r>
            <a:endParaRPr lang="pt-PT" sz="1400" b="1" dirty="0">
              <a:solidFill>
                <a:schemeClr val="tx1"/>
              </a:solidFill>
            </a:endParaRPr>
          </a:p>
        </p:txBody>
      </p:sp>
      <p:sp>
        <p:nvSpPr>
          <p:cNvPr id="63" name="Text Box 29"/>
          <p:cNvSpPr txBox="1">
            <a:spLocks noChangeArrowheads="1"/>
          </p:cNvSpPr>
          <p:nvPr/>
        </p:nvSpPr>
        <p:spPr bwMode="auto">
          <a:xfrm>
            <a:off x="4041801" y="2132856"/>
            <a:ext cx="146681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400" b="1" dirty="0" smtClean="0">
                <a:solidFill>
                  <a:schemeClr val="accent2"/>
                </a:solidFill>
              </a:rPr>
              <a:t>Fase Validação</a:t>
            </a:r>
            <a:endParaRPr lang="pt-PT" sz="1400" b="1" dirty="0">
              <a:solidFill>
                <a:schemeClr val="accent2"/>
              </a:solidFill>
            </a:endParaRPr>
          </a:p>
        </p:txBody>
      </p:sp>
      <p:sp>
        <p:nvSpPr>
          <p:cNvPr id="64" name="Text Box 29"/>
          <p:cNvSpPr txBox="1">
            <a:spLocks noChangeArrowheads="1"/>
          </p:cNvSpPr>
          <p:nvPr/>
        </p:nvSpPr>
        <p:spPr bwMode="auto">
          <a:xfrm>
            <a:off x="1488822" y="5085184"/>
            <a:ext cx="88517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</a:rPr>
              <a:t>validação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65" name="Can 64"/>
          <p:cNvSpPr>
            <a:spLocks noChangeAspect="1"/>
          </p:cNvSpPr>
          <p:nvPr/>
        </p:nvSpPr>
        <p:spPr bwMode="auto">
          <a:xfrm>
            <a:off x="1632838" y="4653136"/>
            <a:ext cx="225000" cy="450000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66" name="Line 31"/>
          <p:cNvSpPr>
            <a:spLocks noChangeShapeType="1"/>
          </p:cNvSpPr>
          <p:nvPr/>
        </p:nvSpPr>
        <p:spPr bwMode="auto">
          <a:xfrm flipV="1">
            <a:off x="1200790" y="4869160"/>
            <a:ext cx="36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PT"/>
          </a:p>
        </p:txBody>
      </p:sp>
      <p:sp>
        <p:nvSpPr>
          <p:cNvPr id="67" name="Text Box 26"/>
          <p:cNvSpPr txBox="1">
            <a:spLocks noChangeArrowheads="1"/>
          </p:cNvSpPr>
          <p:nvPr/>
        </p:nvSpPr>
        <p:spPr bwMode="auto">
          <a:xfrm>
            <a:off x="1128782" y="4633391"/>
            <a:ext cx="43313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400" dirty="0" smtClean="0">
                <a:solidFill>
                  <a:schemeClr val="accent2"/>
                </a:solidFill>
              </a:rPr>
              <a:t>1/4</a:t>
            </a:r>
            <a:endParaRPr lang="pt-PT" sz="1400" dirty="0">
              <a:solidFill>
                <a:schemeClr val="accent2"/>
              </a:solidFill>
            </a:endParaRPr>
          </a:p>
        </p:txBody>
      </p:sp>
      <p:sp>
        <p:nvSpPr>
          <p:cNvPr id="68" name="Line 31"/>
          <p:cNvSpPr>
            <a:spLocks noChangeShapeType="1"/>
          </p:cNvSpPr>
          <p:nvPr/>
        </p:nvSpPr>
        <p:spPr bwMode="auto">
          <a:xfrm flipV="1">
            <a:off x="1992878" y="3789040"/>
            <a:ext cx="2304000" cy="115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PT"/>
          </a:p>
        </p:txBody>
      </p:sp>
      <p:sp>
        <p:nvSpPr>
          <p:cNvPr id="69" name="Cube 68"/>
          <p:cNvSpPr/>
          <p:nvPr/>
        </p:nvSpPr>
        <p:spPr bwMode="auto">
          <a:xfrm>
            <a:off x="4369142" y="3356992"/>
            <a:ext cx="576064" cy="504056"/>
          </a:xfrm>
          <a:prstGeom prst="cub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45" name="Cube 44"/>
          <p:cNvSpPr/>
          <p:nvPr/>
        </p:nvSpPr>
        <p:spPr bwMode="auto">
          <a:xfrm>
            <a:off x="768742" y="2780928"/>
            <a:ext cx="576064" cy="504056"/>
          </a:xfrm>
          <a:prstGeom prst="cub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74" name="Line 31"/>
          <p:cNvSpPr>
            <a:spLocks noChangeShapeType="1"/>
          </p:cNvSpPr>
          <p:nvPr/>
        </p:nvSpPr>
        <p:spPr bwMode="auto">
          <a:xfrm flipV="1">
            <a:off x="6673398" y="3645024"/>
            <a:ext cx="72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PT"/>
          </a:p>
        </p:txBody>
      </p:sp>
      <p:sp>
        <p:nvSpPr>
          <p:cNvPr id="76" name="Text Box 6"/>
          <p:cNvSpPr txBox="1">
            <a:spLocks noChangeArrowheads="1"/>
          </p:cNvSpPr>
          <p:nvPr/>
        </p:nvSpPr>
        <p:spPr bwMode="auto">
          <a:xfrm>
            <a:off x="5719078" y="2401143"/>
            <a:ext cx="101316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400" b="1" dirty="0" smtClean="0">
                <a:solidFill>
                  <a:schemeClr val="tx1"/>
                </a:solidFill>
              </a:rPr>
              <a:t>Avaliação</a:t>
            </a:r>
            <a:endParaRPr lang="pt-PT" sz="1400" b="1" dirty="0">
              <a:solidFill>
                <a:schemeClr val="tx1"/>
              </a:solidFill>
            </a:endParaRPr>
          </a:p>
        </p:txBody>
      </p:sp>
      <p:sp>
        <p:nvSpPr>
          <p:cNvPr id="77" name="Text Box 6"/>
          <p:cNvSpPr txBox="1">
            <a:spLocks noChangeArrowheads="1"/>
          </p:cNvSpPr>
          <p:nvPr/>
        </p:nvSpPr>
        <p:spPr bwMode="auto">
          <a:xfrm>
            <a:off x="2483768" y="2420888"/>
            <a:ext cx="139814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400" b="1" dirty="0" smtClean="0">
                <a:solidFill>
                  <a:schemeClr val="tx1"/>
                </a:solidFill>
              </a:rPr>
              <a:t>Generalização</a:t>
            </a:r>
            <a:endParaRPr lang="pt-PT" sz="1400" b="1" dirty="0">
              <a:solidFill>
                <a:schemeClr val="tx1"/>
              </a:solidFill>
            </a:endParaRPr>
          </a:p>
        </p:txBody>
      </p:sp>
      <p:sp>
        <p:nvSpPr>
          <p:cNvPr id="73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05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38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Conceitos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Modelos preditivos</a:t>
            </a:r>
          </a:p>
        </p:txBody>
      </p:sp>
      <p:sp>
        <p:nvSpPr>
          <p:cNvPr id="72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2708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variável-resposta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variáveis-preditivas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problemas no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conjunto de treino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(e.g. ruído, dados em falta, …);</a:t>
            </a:r>
          </a:p>
          <a:p>
            <a:pPr algn="just">
              <a:buFontTx/>
              <a:buChar char="-"/>
            </a:pP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curse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of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dimensionality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sub-ajustamento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vs.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sobre-ajustamento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>
                <a:solidFill>
                  <a:schemeClr val="accent2"/>
                </a:solidFill>
                <a:latin typeface="Humnst777 BT" pitchFamily="34" charset="0"/>
              </a:rPr>
              <a:t>critérios de paragem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de um algoritmo;</a:t>
            </a:r>
          </a:p>
          <a:p>
            <a:pPr algn="just">
              <a:buFontTx/>
              <a:buChar char="-"/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>
                <a:solidFill>
                  <a:schemeClr val="accent2"/>
                </a:solidFill>
                <a:latin typeface="Humnst777 BT" pitchFamily="34" charset="0"/>
              </a:rPr>
              <a:t>máximos locais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e </a:t>
            </a:r>
            <a:r>
              <a:rPr lang="pt-PT" sz="2000" dirty="0">
                <a:solidFill>
                  <a:schemeClr val="accent2"/>
                </a:solidFill>
                <a:latin typeface="Humnst777 BT" pitchFamily="34" charset="0"/>
              </a:rPr>
              <a:t>máximo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global.</a:t>
            </a: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06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38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Conceitos: conjunto de treino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Modelos preditivos</a:t>
            </a:r>
          </a:p>
        </p:txBody>
      </p:sp>
      <p:sp>
        <p:nvSpPr>
          <p:cNvPr id="72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5184128" cy="363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e.g.</a:t>
            </a:r>
          </a:p>
          <a:p>
            <a:pPr algn="just"/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- variável-resposta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(qualitativa)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- 2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variáveis-preditivas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</a:t>
            </a:r>
            <a:r>
              <a:rPr lang="pt-PT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PT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 </a:t>
            </a:r>
            <a:r>
              <a:rPr lang="pt-PT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PT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</a:t>
            </a: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ruído nos dados (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noisy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 data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dados em falta (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missing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 data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exemplos fronteiriços (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borderline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dados desequilibrados (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imbalanced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 data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508464" y="1916832"/>
            <a:ext cx="2448272" cy="3939540"/>
          </a:xfrm>
          <a:prstGeom prst="rect">
            <a:avLst/>
          </a:prstGeom>
          <a:noFill/>
          <a:ln w="0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5000" b="1" cap="none" spc="0" dirty="0" smtClean="0">
                <a:ln w="28575">
                  <a:solidFill>
                    <a:schemeClr val="tx1"/>
                  </a:solidFill>
                  <a:prstDash val="solid"/>
                </a:ln>
                <a:noFill/>
                <a:effectLst/>
                <a:latin typeface="Arial Black" pitchFamily="34" charset="0"/>
              </a:rPr>
              <a:t>A</a:t>
            </a:r>
            <a:endParaRPr lang="en-US" sz="25000" b="1" cap="none" spc="0" dirty="0">
              <a:ln w="28575">
                <a:solidFill>
                  <a:schemeClr val="tx1"/>
                </a:solidFill>
                <a:prstDash val="solid"/>
              </a:ln>
              <a:noFill/>
              <a:effectLst/>
              <a:latin typeface="Arial Black" pitchFamily="34" charset="0"/>
            </a:endParaRPr>
          </a:p>
        </p:txBody>
      </p:sp>
      <p:sp>
        <p:nvSpPr>
          <p:cNvPr id="78" name="Oval 77"/>
          <p:cNvSpPr>
            <a:spLocks noChangeAspect="1"/>
          </p:cNvSpPr>
          <p:nvPr/>
        </p:nvSpPr>
        <p:spPr bwMode="auto">
          <a:xfrm>
            <a:off x="5400488" y="2760028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79" name="Oval 78"/>
          <p:cNvSpPr>
            <a:spLocks noChangeAspect="1"/>
          </p:cNvSpPr>
          <p:nvPr/>
        </p:nvSpPr>
        <p:spPr bwMode="auto">
          <a:xfrm>
            <a:off x="5472112" y="2552388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80" name="Oval 79"/>
          <p:cNvSpPr>
            <a:spLocks noChangeAspect="1"/>
          </p:cNvSpPr>
          <p:nvPr/>
        </p:nvSpPr>
        <p:spPr bwMode="auto">
          <a:xfrm>
            <a:off x="5561272" y="2704788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81" name="Oval 80"/>
          <p:cNvSpPr>
            <a:spLocks noChangeAspect="1"/>
          </p:cNvSpPr>
          <p:nvPr/>
        </p:nvSpPr>
        <p:spPr bwMode="auto">
          <a:xfrm>
            <a:off x="5713672" y="2857188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82" name="Oval 81"/>
          <p:cNvSpPr>
            <a:spLocks noChangeAspect="1"/>
          </p:cNvSpPr>
          <p:nvPr/>
        </p:nvSpPr>
        <p:spPr bwMode="auto">
          <a:xfrm>
            <a:off x="5866072" y="3084076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83" name="Oval 82"/>
          <p:cNvSpPr>
            <a:spLocks noChangeAspect="1"/>
          </p:cNvSpPr>
          <p:nvPr/>
        </p:nvSpPr>
        <p:spPr bwMode="auto">
          <a:xfrm>
            <a:off x="6048560" y="2857188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84" name="Oval 83"/>
          <p:cNvSpPr>
            <a:spLocks noChangeAspect="1"/>
          </p:cNvSpPr>
          <p:nvPr/>
        </p:nvSpPr>
        <p:spPr bwMode="auto">
          <a:xfrm>
            <a:off x="5724512" y="2544004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85" name="Oval 84"/>
          <p:cNvSpPr>
            <a:spLocks noChangeAspect="1"/>
          </p:cNvSpPr>
          <p:nvPr/>
        </p:nvSpPr>
        <p:spPr bwMode="auto">
          <a:xfrm>
            <a:off x="5876912" y="2696404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86" name="Oval 85"/>
          <p:cNvSpPr>
            <a:spLocks noChangeAspect="1"/>
          </p:cNvSpPr>
          <p:nvPr/>
        </p:nvSpPr>
        <p:spPr bwMode="auto">
          <a:xfrm>
            <a:off x="6029312" y="2544004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87" name="Oval 86"/>
          <p:cNvSpPr>
            <a:spLocks noChangeAspect="1"/>
          </p:cNvSpPr>
          <p:nvPr/>
        </p:nvSpPr>
        <p:spPr bwMode="auto">
          <a:xfrm>
            <a:off x="6181712" y="2696404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88" name="Oval 87"/>
          <p:cNvSpPr>
            <a:spLocks noChangeAspect="1"/>
          </p:cNvSpPr>
          <p:nvPr/>
        </p:nvSpPr>
        <p:spPr bwMode="auto">
          <a:xfrm>
            <a:off x="5552888" y="2912428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89" name="Oval 88"/>
          <p:cNvSpPr>
            <a:spLocks noChangeAspect="1"/>
          </p:cNvSpPr>
          <p:nvPr/>
        </p:nvSpPr>
        <p:spPr bwMode="auto">
          <a:xfrm>
            <a:off x="5652504" y="304806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90" name="Oval 89"/>
          <p:cNvSpPr>
            <a:spLocks noChangeAspect="1"/>
          </p:cNvSpPr>
          <p:nvPr/>
        </p:nvSpPr>
        <p:spPr bwMode="auto">
          <a:xfrm>
            <a:off x="6156536" y="3048060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91" name="Oval 90"/>
          <p:cNvSpPr>
            <a:spLocks noChangeAspect="1"/>
          </p:cNvSpPr>
          <p:nvPr/>
        </p:nvSpPr>
        <p:spPr bwMode="auto">
          <a:xfrm>
            <a:off x="6228568" y="2904044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92" name="Oval 91"/>
          <p:cNvSpPr>
            <a:spLocks noChangeAspect="1"/>
          </p:cNvSpPr>
          <p:nvPr/>
        </p:nvSpPr>
        <p:spPr bwMode="auto">
          <a:xfrm>
            <a:off x="5400488" y="297605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93" name="Oval 92"/>
          <p:cNvSpPr>
            <a:spLocks noChangeAspect="1"/>
          </p:cNvSpPr>
          <p:nvPr/>
        </p:nvSpPr>
        <p:spPr bwMode="auto">
          <a:xfrm>
            <a:off x="5868528" y="286805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94" name="Oval 93"/>
          <p:cNvSpPr>
            <a:spLocks noChangeAspect="1"/>
          </p:cNvSpPr>
          <p:nvPr/>
        </p:nvSpPr>
        <p:spPr bwMode="auto">
          <a:xfrm>
            <a:off x="6408576" y="2652028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95" name="Oval 94"/>
          <p:cNvSpPr>
            <a:spLocks noChangeAspect="1"/>
          </p:cNvSpPr>
          <p:nvPr/>
        </p:nvSpPr>
        <p:spPr bwMode="auto">
          <a:xfrm>
            <a:off x="6416960" y="240837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96" name="Oval 95"/>
          <p:cNvSpPr>
            <a:spLocks noChangeAspect="1"/>
          </p:cNvSpPr>
          <p:nvPr/>
        </p:nvSpPr>
        <p:spPr bwMode="auto">
          <a:xfrm>
            <a:off x="6569360" y="2544004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97" name="Oval 96"/>
          <p:cNvSpPr>
            <a:spLocks noChangeAspect="1"/>
          </p:cNvSpPr>
          <p:nvPr/>
        </p:nvSpPr>
        <p:spPr bwMode="auto">
          <a:xfrm>
            <a:off x="6721760" y="2713172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98" name="Oval 97"/>
          <p:cNvSpPr>
            <a:spLocks noChangeAspect="1"/>
          </p:cNvSpPr>
          <p:nvPr/>
        </p:nvSpPr>
        <p:spPr bwMode="auto">
          <a:xfrm>
            <a:off x="6874160" y="2940060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99" name="Oval 98"/>
          <p:cNvSpPr>
            <a:spLocks noChangeAspect="1"/>
          </p:cNvSpPr>
          <p:nvPr/>
        </p:nvSpPr>
        <p:spPr bwMode="auto">
          <a:xfrm>
            <a:off x="7056648" y="271317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00" name="Oval 99"/>
          <p:cNvSpPr>
            <a:spLocks noChangeAspect="1"/>
          </p:cNvSpPr>
          <p:nvPr/>
        </p:nvSpPr>
        <p:spPr bwMode="auto">
          <a:xfrm>
            <a:off x="6732600" y="2399988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01" name="Oval 100"/>
          <p:cNvSpPr>
            <a:spLocks noChangeAspect="1"/>
          </p:cNvSpPr>
          <p:nvPr/>
        </p:nvSpPr>
        <p:spPr bwMode="auto">
          <a:xfrm>
            <a:off x="6885000" y="2552388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02" name="Oval 101"/>
          <p:cNvSpPr>
            <a:spLocks noChangeAspect="1"/>
          </p:cNvSpPr>
          <p:nvPr/>
        </p:nvSpPr>
        <p:spPr bwMode="auto">
          <a:xfrm>
            <a:off x="7037400" y="2399988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03" name="Oval 102"/>
          <p:cNvSpPr>
            <a:spLocks noChangeAspect="1"/>
          </p:cNvSpPr>
          <p:nvPr/>
        </p:nvSpPr>
        <p:spPr bwMode="auto">
          <a:xfrm>
            <a:off x="7189800" y="2552388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04" name="Oval 103"/>
          <p:cNvSpPr>
            <a:spLocks noChangeAspect="1"/>
          </p:cNvSpPr>
          <p:nvPr/>
        </p:nvSpPr>
        <p:spPr bwMode="auto">
          <a:xfrm>
            <a:off x="6560976" y="2768412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05" name="Oval 104"/>
          <p:cNvSpPr>
            <a:spLocks noChangeAspect="1"/>
          </p:cNvSpPr>
          <p:nvPr/>
        </p:nvSpPr>
        <p:spPr bwMode="auto">
          <a:xfrm>
            <a:off x="6660592" y="2904044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06" name="Oval 105"/>
          <p:cNvSpPr>
            <a:spLocks noChangeAspect="1"/>
          </p:cNvSpPr>
          <p:nvPr/>
        </p:nvSpPr>
        <p:spPr bwMode="auto">
          <a:xfrm>
            <a:off x="7128656" y="2920812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07" name="Oval 106"/>
          <p:cNvSpPr>
            <a:spLocks noChangeAspect="1"/>
          </p:cNvSpPr>
          <p:nvPr/>
        </p:nvSpPr>
        <p:spPr bwMode="auto">
          <a:xfrm>
            <a:off x="7236656" y="2760028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08" name="Oval 107"/>
          <p:cNvSpPr>
            <a:spLocks noChangeAspect="1"/>
          </p:cNvSpPr>
          <p:nvPr/>
        </p:nvSpPr>
        <p:spPr bwMode="auto">
          <a:xfrm>
            <a:off x="6408576" y="2832036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09" name="Oval 108"/>
          <p:cNvSpPr>
            <a:spLocks noChangeAspect="1"/>
          </p:cNvSpPr>
          <p:nvPr/>
        </p:nvSpPr>
        <p:spPr bwMode="auto">
          <a:xfrm>
            <a:off x="6876616" y="2724036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10" name="Oval 109"/>
          <p:cNvSpPr>
            <a:spLocks noChangeAspect="1"/>
          </p:cNvSpPr>
          <p:nvPr/>
        </p:nvSpPr>
        <p:spPr bwMode="auto">
          <a:xfrm>
            <a:off x="7416688" y="268802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11" name="Oval 110"/>
          <p:cNvSpPr>
            <a:spLocks noChangeAspect="1"/>
          </p:cNvSpPr>
          <p:nvPr/>
        </p:nvSpPr>
        <p:spPr bwMode="auto">
          <a:xfrm>
            <a:off x="7425072" y="248038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12" name="Oval 111"/>
          <p:cNvSpPr>
            <a:spLocks noChangeAspect="1"/>
          </p:cNvSpPr>
          <p:nvPr/>
        </p:nvSpPr>
        <p:spPr bwMode="auto">
          <a:xfrm>
            <a:off x="7577472" y="263278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13" name="Oval 112"/>
          <p:cNvSpPr>
            <a:spLocks noChangeAspect="1"/>
          </p:cNvSpPr>
          <p:nvPr/>
        </p:nvSpPr>
        <p:spPr bwMode="auto">
          <a:xfrm>
            <a:off x="7729872" y="278518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14" name="Oval 113"/>
          <p:cNvSpPr>
            <a:spLocks noChangeAspect="1"/>
          </p:cNvSpPr>
          <p:nvPr/>
        </p:nvSpPr>
        <p:spPr bwMode="auto">
          <a:xfrm>
            <a:off x="7882272" y="3012068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15" name="Oval 114"/>
          <p:cNvSpPr>
            <a:spLocks noChangeAspect="1"/>
          </p:cNvSpPr>
          <p:nvPr/>
        </p:nvSpPr>
        <p:spPr bwMode="auto">
          <a:xfrm>
            <a:off x="8064760" y="278518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16" name="Oval 115"/>
          <p:cNvSpPr>
            <a:spLocks noChangeAspect="1"/>
          </p:cNvSpPr>
          <p:nvPr/>
        </p:nvSpPr>
        <p:spPr bwMode="auto">
          <a:xfrm>
            <a:off x="7740712" y="2471996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17" name="Oval 116"/>
          <p:cNvSpPr>
            <a:spLocks noChangeAspect="1"/>
          </p:cNvSpPr>
          <p:nvPr/>
        </p:nvSpPr>
        <p:spPr bwMode="auto">
          <a:xfrm>
            <a:off x="7893112" y="2624396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18" name="Oval 117"/>
          <p:cNvSpPr>
            <a:spLocks noChangeAspect="1"/>
          </p:cNvSpPr>
          <p:nvPr/>
        </p:nvSpPr>
        <p:spPr bwMode="auto">
          <a:xfrm>
            <a:off x="8045512" y="2471996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19" name="Oval 118"/>
          <p:cNvSpPr>
            <a:spLocks noChangeAspect="1"/>
          </p:cNvSpPr>
          <p:nvPr/>
        </p:nvSpPr>
        <p:spPr bwMode="auto">
          <a:xfrm>
            <a:off x="7488696" y="304806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20" name="Oval 119"/>
          <p:cNvSpPr>
            <a:spLocks noChangeAspect="1"/>
          </p:cNvSpPr>
          <p:nvPr/>
        </p:nvSpPr>
        <p:spPr bwMode="auto">
          <a:xfrm>
            <a:off x="7569088" y="284042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21" name="Oval 120"/>
          <p:cNvSpPr>
            <a:spLocks noChangeAspect="1"/>
          </p:cNvSpPr>
          <p:nvPr/>
        </p:nvSpPr>
        <p:spPr bwMode="auto">
          <a:xfrm>
            <a:off x="7668704" y="2976052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22" name="Oval 121"/>
          <p:cNvSpPr>
            <a:spLocks noChangeAspect="1"/>
          </p:cNvSpPr>
          <p:nvPr/>
        </p:nvSpPr>
        <p:spPr bwMode="auto">
          <a:xfrm>
            <a:off x="8136768" y="299282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24" name="Oval 123"/>
          <p:cNvSpPr>
            <a:spLocks noChangeAspect="1"/>
          </p:cNvSpPr>
          <p:nvPr/>
        </p:nvSpPr>
        <p:spPr bwMode="auto">
          <a:xfrm>
            <a:off x="7416688" y="2904044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25" name="Oval 124"/>
          <p:cNvSpPr>
            <a:spLocks noChangeAspect="1"/>
          </p:cNvSpPr>
          <p:nvPr/>
        </p:nvSpPr>
        <p:spPr bwMode="auto">
          <a:xfrm>
            <a:off x="7884728" y="2796044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26" name="Oval 125"/>
          <p:cNvSpPr>
            <a:spLocks noChangeAspect="1"/>
          </p:cNvSpPr>
          <p:nvPr/>
        </p:nvSpPr>
        <p:spPr bwMode="auto">
          <a:xfrm>
            <a:off x="5552888" y="340810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27" name="Oval 126"/>
          <p:cNvSpPr>
            <a:spLocks noChangeAspect="1"/>
          </p:cNvSpPr>
          <p:nvPr/>
        </p:nvSpPr>
        <p:spPr bwMode="auto">
          <a:xfrm>
            <a:off x="5561272" y="320046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28" name="Oval 127"/>
          <p:cNvSpPr>
            <a:spLocks noChangeAspect="1"/>
          </p:cNvSpPr>
          <p:nvPr/>
        </p:nvSpPr>
        <p:spPr bwMode="auto">
          <a:xfrm>
            <a:off x="5713672" y="335286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29" name="Oval 128"/>
          <p:cNvSpPr>
            <a:spLocks noChangeAspect="1"/>
          </p:cNvSpPr>
          <p:nvPr/>
        </p:nvSpPr>
        <p:spPr bwMode="auto">
          <a:xfrm>
            <a:off x="5866072" y="350526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30" name="Oval 129"/>
          <p:cNvSpPr>
            <a:spLocks noChangeAspect="1"/>
          </p:cNvSpPr>
          <p:nvPr/>
        </p:nvSpPr>
        <p:spPr bwMode="auto">
          <a:xfrm>
            <a:off x="6018472" y="3732148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31" name="Oval 130"/>
          <p:cNvSpPr>
            <a:spLocks noChangeAspect="1"/>
          </p:cNvSpPr>
          <p:nvPr/>
        </p:nvSpPr>
        <p:spPr bwMode="auto">
          <a:xfrm>
            <a:off x="6200960" y="3505260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32" name="Oval 131"/>
          <p:cNvSpPr>
            <a:spLocks noChangeAspect="1"/>
          </p:cNvSpPr>
          <p:nvPr/>
        </p:nvSpPr>
        <p:spPr bwMode="auto">
          <a:xfrm>
            <a:off x="5876912" y="3264084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33" name="Oval 132"/>
          <p:cNvSpPr>
            <a:spLocks noChangeAspect="1"/>
          </p:cNvSpPr>
          <p:nvPr/>
        </p:nvSpPr>
        <p:spPr bwMode="auto">
          <a:xfrm>
            <a:off x="6029312" y="3344476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34" name="Oval 133"/>
          <p:cNvSpPr>
            <a:spLocks noChangeAspect="1"/>
          </p:cNvSpPr>
          <p:nvPr/>
        </p:nvSpPr>
        <p:spPr bwMode="auto">
          <a:xfrm>
            <a:off x="6181712" y="3192076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35" name="Oval 134"/>
          <p:cNvSpPr>
            <a:spLocks noChangeAspect="1"/>
          </p:cNvSpPr>
          <p:nvPr/>
        </p:nvSpPr>
        <p:spPr bwMode="auto">
          <a:xfrm>
            <a:off x="6334112" y="3344476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36" name="Oval 135"/>
          <p:cNvSpPr>
            <a:spLocks noChangeAspect="1"/>
          </p:cNvSpPr>
          <p:nvPr/>
        </p:nvSpPr>
        <p:spPr bwMode="auto">
          <a:xfrm>
            <a:off x="5705288" y="356050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37" name="Oval 136"/>
          <p:cNvSpPr>
            <a:spLocks noChangeAspect="1"/>
          </p:cNvSpPr>
          <p:nvPr/>
        </p:nvSpPr>
        <p:spPr bwMode="auto">
          <a:xfrm>
            <a:off x="5804904" y="369613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38" name="Oval 137"/>
          <p:cNvSpPr>
            <a:spLocks noChangeAspect="1"/>
          </p:cNvSpPr>
          <p:nvPr/>
        </p:nvSpPr>
        <p:spPr bwMode="auto">
          <a:xfrm>
            <a:off x="6272968" y="3712900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39" name="Oval 138"/>
          <p:cNvSpPr>
            <a:spLocks noChangeAspect="1"/>
          </p:cNvSpPr>
          <p:nvPr/>
        </p:nvSpPr>
        <p:spPr bwMode="auto">
          <a:xfrm>
            <a:off x="6380968" y="3552116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40" name="Oval 139"/>
          <p:cNvSpPr>
            <a:spLocks noChangeAspect="1"/>
          </p:cNvSpPr>
          <p:nvPr/>
        </p:nvSpPr>
        <p:spPr bwMode="auto">
          <a:xfrm>
            <a:off x="5552888" y="3624124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41" name="Oval 140"/>
          <p:cNvSpPr>
            <a:spLocks noChangeAspect="1"/>
          </p:cNvSpPr>
          <p:nvPr/>
        </p:nvSpPr>
        <p:spPr bwMode="auto">
          <a:xfrm>
            <a:off x="6020928" y="3516124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42" name="Oval 141"/>
          <p:cNvSpPr>
            <a:spLocks noChangeAspect="1"/>
          </p:cNvSpPr>
          <p:nvPr/>
        </p:nvSpPr>
        <p:spPr bwMode="auto">
          <a:xfrm>
            <a:off x="6516576" y="3336092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43" name="Oval 142"/>
          <p:cNvSpPr>
            <a:spLocks noChangeAspect="1"/>
          </p:cNvSpPr>
          <p:nvPr/>
        </p:nvSpPr>
        <p:spPr bwMode="auto">
          <a:xfrm>
            <a:off x="6633008" y="3128452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44" name="Oval 143"/>
          <p:cNvSpPr>
            <a:spLocks noChangeAspect="1"/>
          </p:cNvSpPr>
          <p:nvPr/>
        </p:nvSpPr>
        <p:spPr bwMode="auto">
          <a:xfrm>
            <a:off x="6785408" y="3280852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45" name="Oval 144"/>
          <p:cNvSpPr>
            <a:spLocks noChangeAspect="1"/>
          </p:cNvSpPr>
          <p:nvPr/>
        </p:nvSpPr>
        <p:spPr bwMode="auto">
          <a:xfrm>
            <a:off x="6876616" y="3408100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46" name="Oval 145"/>
          <p:cNvSpPr>
            <a:spLocks noChangeAspect="1"/>
          </p:cNvSpPr>
          <p:nvPr/>
        </p:nvSpPr>
        <p:spPr bwMode="auto">
          <a:xfrm>
            <a:off x="7090208" y="3660140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47" name="Oval 146"/>
          <p:cNvSpPr>
            <a:spLocks noChangeAspect="1"/>
          </p:cNvSpPr>
          <p:nvPr/>
        </p:nvSpPr>
        <p:spPr bwMode="auto">
          <a:xfrm>
            <a:off x="7272696" y="3433252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48" name="Oval 147"/>
          <p:cNvSpPr>
            <a:spLocks noChangeAspect="1"/>
          </p:cNvSpPr>
          <p:nvPr/>
        </p:nvSpPr>
        <p:spPr bwMode="auto">
          <a:xfrm>
            <a:off x="6948648" y="3120068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49" name="Oval 148"/>
          <p:cNvSpPr>
            <a:spLocks noChangeAspect="1"/>
          </p:cNvSpPr>
          <p:nvPr/>
        </p:nvSpPr>
        <p:spPr bwMode="auto">
          <a:xfrm>
            <a:off x="7101048" y="3272468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50" name="Oval 149"/>
          <p:cNvSpPr>
            <a:spLocks noChangeAspect="1"/>
          </p:cNvSpPr>
          <p:nvPr/>
        </p:nvSpPr>
        <p:spPr bwMode="auto">
          <a:xfrm>
            <a:off x="7253448" y="3228092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51" name="Oval 150"/>
          <p:cNvSpPr>
            <a:spLocks noChangeAspect="1"/>
          </p:cNvSpPr>
          <p:nvPr/>
        </p:nvSpPr>
        <p:spPr bwMode="auto">
          <a:xfrm>
            <a:off x="7405848" y="3272468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52" name="Oval 151"/>
          <p:cNvSpPr>
            <a:spLocks noChangeAspect="1"/>
          </p:cNvSpPr>
          <p:nvPr/>
        </p:nvSpPr>
        <p:spPr bwMode="auto">
          <a:xfrm>
            <a:off x="6660592" y="340810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53" name="Oval 152"/>
          <p:cNvSpPr>
            <a:spLocks noChangeAspect="1"/>
          </p:cNvSpPr>
          <p:nvPr/>
        </p:nvSpPr>
        <p:spPr bwMode="auto">
          <a:xfrm>
            <a:off x="6876640" y="3624124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54" name="Oval 153"/>
          <p:cNvSpPr>
            <a:spLocks noChangeAspect="1"/>
          </p:cNvSpPr>
          <p:nvPr/>
        </p:nvSpPr>
        <p:spPr bwMode="auto">
          <a:xfrm>
            <a:off x="7344704" y="3640892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55" name="Oval 154"/>
          <p:cNvSpPr>
            <a:spLocks noChangeAspect="1"/>
          </p:cNvSpPr>
          <p:nvPr/>
        </p:nvSpPr>
        <p:spPr bwMode="auto">
          <a:xfrm>
            <a:off x="7452704" y="3480108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56" name="Oval 155"/>
          <p:cNvSpPr>
            <a:spLocks noChangeAspect="1"/>
          </p:cNvSpPr>
          <p:nvPr/>
        </p:nvSpPr>
        <p:spPr bwMode="auto">
          <a:xfrm>
            <a:off x="6732600" y="3804156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57" name="Oval 156"/>
          <p:cNvSpPr>
            <a:spLocks noChangeAspect="1"/>
          </p:cNvSpPr>
          <p:nvPr/>
        </p:nvSpPr>
        <p:spPr bwMode="auto">
          <a:xfrm>
            <a:off x="7092664" y="3444116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58" name="Oval 157"/>
          <p:cNvSpPr>
            <a:spLocks noChangeAspect="1"/>
          </p:cNvSpPr>
          <p:nvPr/>
        </p:nvSpPr>
        <p:spPr bwMode="auto">
          <a:xfrm>
            <a:off x="7632736" y="340810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59" name="Oval 158"/>
          <p:cNvSpPr>
            <a:spLocks noChangeAspect="1"/>
          </p:cNvSpPr>
          <p:nvPr/>
        </p:nvSpPr>
        <p:spPr bwMode="auto">
          <a:xfrm>
            <a:off x="7641120" y="320046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60" name="Oval 159"/>
          <p:cNvSpPr>
            <a:spLocks noChangeAspect="1"/>
          </p:cNvSpPr>
          <p:nvPr/>
        </p:nvSpPr>
        <p:spPr bwMode="auto">
          <a:xfrm>
            <a:off x="7793520" y="335286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61" name="Oval 160"/>
          <p:cNvSpPr>
            <a:spLocks noChangeAspect="1"/>
          </p:cNvSpPr>
          <p:nvPr/>
        </p:nvSpPr>
        <p:spPr bwMode="auto">
          <a:xfrm>
            <a:off x="7945920" y="350526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62" name="Oval 161"/>
          <p:cNvSpPr>
            <a:spLocks noChangeAspect="1"/>
          </p:cNvSpPr>
          <p:nvPr/>
        </p:nvSpPr>
        <p:spPr bwMode="auto">
          <a:xfrm>
            <a:off x="8098320" y="3732148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64" name="Oval 163"/>
          <p:cNvSpPr>
            <a:spLocks noChangeAspect="1"/>
          </p:cNvSpPr>
          <p:nvPr/>
        </p:nvSpPr>
        <p:spPr bwMode="auto">
          <a:xfrm>
            <a:off x="7956760" y="3192076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65" name="Oval 164"/>
          <p:cNvSpPr>
            <a:spLocks noChangeAspect="1"/>
          </p:cNvSpPr>
          <p:nvPr/>
        </p:nvSpPr>
        <p:spPr bwMode="auto">
          <a:xfrm>
            <a:off x="8109160" y="3344476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67" name="Oval 166"/>
          <p:cNvSpPr>
            <a:spLocks noChangeAspect="1"/>
          </p:cNvSpPr>
          <p:nvPr/>
        </p:nvSpPr>
        <p:spPr bwMode="auto">
          <a:xfrm>
            <a:off x="5652504" y="376814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68" name="Oval 167"/>
          <p:cNvSpPr>
            <a:spLocks noChangeAspect="1"/>
          </p:cNvSpPr>
          <p:nvPr/>
        </p:nvSpPr>
        <p:spPr bwMode="auto">
          <a:xfrm>
            <a:off x="7785136" y="356050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69" name="Oval 168"/>
          <p:cNvSpPr>
            <a:spLocks noChangeAspect="1"/>
          </p:cNvSpPr>
          <p:nvPr/>
        </p:nvSpPr>
        <p:spPr bwMode="auto">
          <a:xfrm>
            <a:off x="7884752" y="369613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70" name="Oval 169"/>
          <p:cNvSpPr>
            <a:spLocks noChangeAspect="1"/>
          </p:cNvSpPr>
          <p:nvPr/>
        </p:nvSpPr>
        <p:spPr bwMode="auto">
          <a:xfrm>
            <a:off x="7452704" y="376814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71" name="Oval 170"/>
          <p:cNvSpPr>
            <a:spLocks noChangeAspect="1"/>
          </p:cNvSpPr>
          <p:nvPr/>
        </p:nvSpPr>
        <p:spPr bwMode="auto">
          <a:xfrm>
            <a:off x="6084552" y="3912156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72" name="Oval 171"/>
          <p:cNvSpPr>
            <a:spLocks noChangeAspect="1"/>
          </p:cNvSpPr>
          <p:nvPr/>
        </p:nvSpPr>
        <p:spPr bwMode="auto">
          <a:xfrm>
            <a:off x="7632736" y="3624124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73" name="Oval 172"/>
          <p:cNvSpPr>
            <a:spLocks noChangeAspect="1"/>
          </p:cNvSpPr>
          <p:nvPr/>
        </p:nvSpPr>
        <p:spPr bwMode="auto">
          <a:xfrm>
            <a:off x="8100776" y="3516124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74" name="Oval 173"/>
          <p:cNvSpPr>
            <a:spLocks noChangeAspect="1"/>
          </p:cNvSpPr>
          <p:nvPr/>
        </p:nvSpPr>
        <p:spPr bwMode="auto">
          <a:xfrm>
            <a:off x="5256448" y="412818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75" name="Oval 174"/>
          <p:cNvSpPr>
            <a:spLocks noChangeAspect="1"/>
          </p:cNvSpPr>
          <p:nvPr/>
        </p:nvSpPr>
        <p:spPr bwMode="auto">
          <a:xfrm>
            <a:off x="5264832" y="392054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76" name="Oval 175"/>
          <p:cNvSpPr>
            <a:spLocks noChangeAspect="1"/>
          </p:cNvSpPr>
          <p:nvPr/>
        </p:nvSpPr>
        <p:spPr bwMode="auto">
          <a:xfrm>
            <a:off x="5417232" y="407294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77" name="Oval 176"/>
          <p:cNvSpPr>
            <a:spLocks noChangeAspect="1"/>
          </p:cNvSpPr>
          <p:nvPr/>
        </p:nvSpPr>
        <p:spPr bwMode="auto">
          <a:xfrm>
            <a:off x="5569632" y="4225340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78" name="Oval 177"/>
          <p:cNvSpPr>
            <a:spLocks noChangeAspect="1"/>
          </p:cNvSpPr>
          <p:nvPr/>
        </p:nvSpPr>
        <p:spPr bwMode="auto">
          <a:xfrm>
            <a:off x="5832512" y="4380220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79" name="Oval 178"/>
          <p:cNvSpPr>
            <a:spLocks noChangeAspect="1"/>
          </p:cNvSpPr>
          <p:nvPr/>
        </p:nvSpPr>
        <p:spPr bwMode="auto">
          <a:xfrm>
            <a:off x="5904520" y="4225340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80" name="Oval 179"/>
          <p:cNvSpPr>
            <a:spLocks noChangeAspect="1"/>
          </p:cNvSpPr>
          <p:nvPr/>
        </p:nvSpPr>
        <p:spPr bwMode="auto">
          <a:xfrm>
            <a:off x="5580472" y="3912156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81" name="Oval 180"/>
          <p:cNvSpPr>
            <a:spLocks noChangeAspect="1"/>
          </p:cNvSpPr>
          <p:nvPr/>
        </p:nvSpPr>
        <p:spPr bwMode="auto">
          <a:xfrm>
            <a:off x="5652480" y="4064556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82" name="Oval 181"/>
          <p:cNvSpPr>
            <a:spLocks noChangeAspect="1"/>
          </p:cNvSpPr>
          <p:nvPr/>
        </p:nvSpPr>
        <p:spPr bwMode="auto">
          <a:xfrm>
            <a:off x="5885272" y="3912156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83" name="Oval 182"/>
          <p:cNvSpPr>
            <a:spLocks noChangeAspect="1"/>
          </p:cNvSpPr>
          <p:nvPr/>
        </p:nvSpPr>
        <p:spPr bwMode="auto">
          <a:xfrm>
            <a:off x="6037672" y="4064556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84" name="Oval 183"/>
          <p:cNvSpPr>
            <a:spLocks noChangeAspect="1"/>
          </p:cNvSpPr>
          <p:nvPr/>
        </p:nvSpPr>
        <p:spPr bwMode="auto">
          <a:xfrm>
            <a:off x="5408848" y="428058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85" name="Oval 184"/>
          <p:cNvSpPr>
            <a:spLocks noChangeAspect="1"/>
          </p:cNvSpPr>
          <p:nvPr/>
        </p:nvSpPr>
        <p:spPr bwMode="auto">
          <a:xfrm>
            <a:off x="5508464" y="441621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86" name="Oval 185"/>
          <p:cNvSpPr>
            <a:spLocks noChangeAspect="1"/>
          </p:cNvSpPr>
          <p:nvPr/>
        </p:nvSpPr>
        <p:spPr bwMode="auto">
          <a:xfrm>
            <a:off x="5976528" y="4432980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87" name="Oval 186"/>
          <p:cNvSpPr>
            <a:spLocks noChangeAspect="1"/>
          </p:cNvSpPr>
          <p:nvPr/>
        </p:nvSpPr>
        <p:spPr bwMode="auto">
          <a:xfrm>
            <a:off x="6084528" y="4272196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88" name="Oval 187"/>
          <p:cNvSpPr>
            <a:spLocks noChangeAspect="1"/>
          </p:cNvSpPr>
          <p:nvPr/>
        </p:nvSpPr>
        <p:spPr bwMode="auto">
          <a:xfrm>
            <a:off x="5256448" y="4344204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89" name="Oval 188"/>
          <p:cNvSpPr>
            <a:spLocks noChangeAspect="1"/>
          </p:cNvSpPr>
          <p:nvPr/>
        </p:nvSpPr>
        <p:spPr bwMode="auto">
          <a:xfrm>
            <a:off x="5724488" y="4236204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90" name="Oval 189"/>
          <p:cNvSpPr>
            <a:spLocks noChangeAspect="1"/>
          </p:cNvSpPr>
          <p:nvPr/>
        </p:nvSpPr>
        <p:spPr bwMode="auto">
          <a:xfrm>
            <a:off x="6264584" y="4128180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91" name="Oval 190"/>
          <p:cNvSpPr>
            <a:spLocks noChangeAspect="1"/>
          </p:cNvSpPr>
          <p:nvPr/>
        </p:nvSpPr>
        <p:spPr bwMode="auto">
          <a:xfrm>
            <a:off x="6272968" y="3920540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92" name="Oval 191"/>
          <p:cNvSpPr>
            <a:spLocks noChangeAspect="1"/>
          </p:cNvSpPr>
          <p:nvPr/>
        </p:nvSpPr>
        <p:spPr bwMode="auto">
          <a:xfrm>
            <a:off x="6425368" y="4072940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93" name="Oval 192"/>
          <p:cNvSpPr>
            <a:spLocks noChangeAspect="1"/>
          </p:cNvSpPr>
          <p:nvPr/>
        </p:nvSpPr>
        <p:spPr bwMode="auto">
          <a:xfrm>
            <a:off x="6577768" y="4225340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94" name="Oval 193"/>
          <p:cNvSpPr>
            <a:spLocks noChangeAspect="1"/>
          </p:cNvSpPr>
          <p:nvPr/>
        </p:nvSpPr>
        <p:spPr bwMode="auto">
          <a:xfrm>
            <a:off x="6730168" y="4452228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95" name="Oval 194"/>
          <p:cNvSpPr>
            <a:spLocks noChangeAspect="1"/>
          </p:cNvSpPr>
          <p:nvPr/>
        </p:nvSpPr>
        <p:spPr bwMode="auto">
          <a:xfrm>
            <a:off x="6912656" y="4225340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96" name="Oval 195"/>
          <p:cNvSpPr>
            <a:spLocks noChangeAspect="1"/>
          </p:cNvSpPr>
          <p:nvPr/>
        </p:nvSpPr>
        <p:spPr bwMode="auto">
          <a:xfrm>
            <a:off x="6588608" y="3912156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97" name="Oval 196"/>
          <p:cNvSpPr>
            <a:spLocks noChangeAspect="1"/>
          </p:cNvSpPr>
          <p:nvPr/>
        </p:nvSpPr>
        <p:spPr bwMode="auto">
          <a:xfrm>
            <a:off x="6741008" y="4064556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98" name="Oval 197"/>
          <p:cNvSpPr>
            <a:spLocks noChangeAspect="1"/>
          </p:cNvSpPr>
          <p:nvPr/>
        </p:nvSpPr>
        <p:spPr bwMode="auto">
          <a:xfrm>
            <a:off x="6840624" y="3912156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99" name="Oval 198"/>
          <p:cNvSpPr>
            <a:spLocks noChangeAspect="1"/>
          </p:cNvSpPr>
          <p:nvPr/>
        </p:nvSpPr>
        <p:spPr bwMode="auto">
          <a:xfrm>
            <a:off x="7045808" y="4064556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00" name="Oval 199"/>
          <p:cNvSpPr>
            <a:spLocks noChangeAspect="1"/>
          </p:cNvSpPr>
          <p:nvPr/>
        </p:nvSpPr>
        <p:spPr bwMode="auto">
          <a:xfrm>
            <a:off x="6416984" y="4280580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01" name="Oval 200"/>
          <p:cNvSpPr>
            <a:spLocks noChangeAspect="1"/>
          </p:cNvSpPr>
          <p:nvPr/>
        </p:nvSpPr>
        <p:spPr bwMode="auto">
          <a:xfrm>
            <a:off x="6516600" y="4416212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02" name="Oval 201"/>
          <p:cNvSpPr>
            <a:spLocks noChangeAspect="1"/>
          </p:cNvSpPr>
          <p:nvPr/>
        </p:nvSpPr>
        <p:spPr bwMode="auto">
          <a:xfrm>
            <a:off x="6984664" y="4432980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03" name="Oval 202"/>
          <p:cNvSpPr>
            <a:spLocks noChangeAspect="1"/>
          </p:cNvSpPr>
          <p:nvPr/>
        </p:nvSpPr>
        <p:spPr bwMode="auto">
          <a:xfrm>
            <a:off x="7092664" y="4272196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04" name="Oval 203"/>
          <p:cNvSpPr>
            <a:spLocks noChangeAspect="1"/>
          </p:cNvSpPr>
          <p:nvPr/>
        </p:nvSpPr>
        <p:spPr bwMode="auto">
          <a:xfrm>
            <a:off x="6264584" y="4344204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05" name="Oval 204"/>
          <p:cNvSpPr>
            <a:spLocks noChangeAspect="1"/>
          </p:cNvSpPr>
          <p:nvPr/>
        </p:nvSpPr>
        <p:spPr bwMode="auto">
          <a:xfrm>
            <a:off x="6732624" y="4236204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06" name="Oval 205"/>
          <p:cNvSpPr>
            <a:spLocks noChangeAspect="1"/>
          </p:cNvSpPr>
          <p:nvPr/>
        </p:nvSpPr>
        <p:spPr bwMode="auto">
          <a:xfrm>
            <a:off x="7272672" y="4056172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07" name="Oval 206"/>
          <p:cNvSpPr>
            <a:spLocks noChangeAspect="1"/>
          </p:cNvSpPr>
          <p:nvPr/>
        </p:nvSpPr>
        <p:spPr bwMode="auto">
          <a:xfrm>
            <a:off x="7281056" y="3848532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08" name="Oval 207"/>
          <p:cNvSpPr>
            <a:spLocks noChangeAspect="1"/>
          </p:cNvSpPr>
          <p:nvPr/>
        </p:nvSpPr>
        <p:spPr bwMode="auto">
          <a:xfrm>
            <a:off x="7433456" y="4000932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09" name="Oval 208"/>
          <p:cNvSpPr>
            <a:spLocks noChangeAspect="1"/>
          </p:cNvSpPr>
          <p:nvPr/>
        </p:nvSpPr>
        <p:spPr bwMode="auto">
          <a:xfrm>
            <a:off x="7585856" y="4153332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10" name="Oval 209"/>
          <p:cNvSpPr>
            <a:spLocks noChangeAspect="1"/>
          </p:cNvSpPr>
          <p:nvPr/>
        </p:nvSpPr>
        <p:spPr bwMode="auto">
          <a:xfrm>
            <a:off x="7668704" y="4380220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11" name="Oval 210"/>
          <p:cNvSpPr>
            <a:spLocks noChangeAspect="1"/>
          </p:cNvSpPr>
          <p:nvPr/>
        </p:nvSpPr>
        <p:spPr bwMode="auto">
          <a:xfrm>
            <a:off x="7920744" y="415333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12" name="Oval 211"/>
          <p:cNvSpPr>
            <a:spLocks noChangeAspect="1"/>
          </p:cNvSpPr>
          <p:nvPr/>
        </p:nvSpPr>
        <p:spPr bwMode="auto">
          <a:xfrm>
            <a:off x="7596696" y="3840148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13" name="Oval 212"/>
          <p:cNvSpPr>
            <a:spLocks noChangeAspect="1"/>
          </p:cNvSpPr>
          <p:nvPr/>
        </p:nvSpPr>
        <p:spPr bwMode="auto">
          <a:xfrm>
            <a:off x="7749096" y="3992548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14" name="Oval 213"/>
          <p:cNvSpPr>
            <a:spLocks noChangeAspect="1"/>
          </p:cNvSpPr>
          <p:nvPr/>
        </p:nvSpPr>
        <p:spPr bwMode="auto">
          <a:xfrm>
            <a:off x="7901496" y="3840148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15" name="Oval 214"/>
          <p:cNvSpPr>
            <a:spLocks noChangeAspect="1"/>
          </p:cNvSpPr>
          <p:nvPr/>
        </p:nvSpPr>
        <p:spPr bwMode="auto">
          <a:xfrm>
            <a:off x="8053896" y="3992548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16" name="Oval 215"/>
          <p:cNvSpPr>
            <a:spLocks noChangeAspect="1"/>
          </p:cNvSpPr>
          <p:nvPr/>
        </p:nvSpPr>
        <p:spPr bwMode="auto">
          <a:xfrm>
            <a:off x="7425072" y="4208572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17" name="Oval 216"/>
          <p:cNvSpPr>
            <a:spLocks noChangeAspect="1"/>
          </p:cNvSpPr>
          <p:nvPr/>
        </p:nvSpPr>
        <p:spPr bwMode="auto">
          <a:xfrm>
            <a:off x="7524688" y="4344204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18" name="Oval 217"/>
          <p:cNvSpPr>
            <a:spLocks noChangeAspect="1"/>
          </p:cNvSpPr>
          <p:nvPr/>
        </p:nvSpPr>
        <p:spPr bwMode="auto">
          <a:xfrm>
            <a:off x="7992752" y="436097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19" name="Oval 218"/>
          <p:cNvSpPr>
            <a:spLocks noChangeAspect="1"/>
          </p:cNvSpPr>
          <p:nvPr/>
        </p:nvSpPr>
        <p:spPr bwMode="auto">
          <a:xfrm>
            <a:off x="8100752" y="4200188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20" name="Oval 219"/>
          <p:cNvSpPr>
            <a:spLocks noChangeAspect="1"/>
          </p:cNvSpPr>
          <p:nvPr/>
        </p:nvSpPr>
        <p:spPr bwMode="auto">
          <a:xfrm>
            <a:off x="7272672" y="4272196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21" name="Oval 220"/>
          <p:cNvSpPr>
            <a:spLocks noChangeAspect="1"/>
          </p:cNvSpPr>
          <p:nvPr/>
        </p:nvSpPr>
        <p:spPr bwMode="auto">
          <a:xfrm>
            <a:off x="7740712" y="4164196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22" name="Oval 221"/>
          <p:cNvSpPr>
            <a:spLocks noChangeAspect="1"/>
          </p:cNvSpPr>
          <p:nvPr/>
        </p:nvSpPr>
        <p:spPr bwMode="auto">
          <a:xfrm>
            <a:off x="5256448" y="484826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23" name="Oval 222"/>
          <p:cNvSpPr>
            <a:spLocks noChangeAspect="1"/>
          </p:cNvSpPr>
          <p:nvPr/>
        </p:nvSpPr>
        <p:spPr bwMode="auto">
          <a:xfrm>
            <a:off x="5264832" y="464062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24" name="Oval 223"/>
          <p:cNvSpPr>
            <a:spLocks noChangeAspect="1"/>
          </p:cNvSpPr>
          <p:nvPr/>
        </p:nvSpPr>
        <p:spPr bwMode="auto">
          <a:xfrm>
            <a:off x="5417232" y="479302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25" name="Oval 224"/>
          <p:cNvSpPr>
            <a:spLocks noChangeAspect="1"/>
          </p:cNvSpPr>
          <p:nvPr/>
        </p:nvSpPr>
        <p:spPr bwMode="auto">
          <a:xfrm>
            <a:off x="5569632" y="494542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26" name="Oval 225"/>
          <p:cNvSpPr>
            <a:spLocks noChangeAspect="1"/>
          </p:cNvSpPr>
          <p:nvPr/>
        </p:nvSpPr>
        <p:spPr bwMode="auto">
          <a:xfrm>
            <a:off x="5722032" y="5172308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27" name="Oval 226"/>
          <p:cNvSpPr>
            <a:spLocks noChangeAspect="1"/>
          </p:cNvSpPr>
          <p:nvPr/>
        </p:nvSpPr>
        <p:spPr bwMode="auto">
          <a:xfrm>
            <a:off x="5904520" y="494542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28" name="Oval 227"/>
          <p:cNvSpPr>
            <a:spLocks noChangeAspect="1"/>
          </p:cNvSpPr>
          <p:nvPr/>
        </p:nvSpPr>
        <p:spPr bwMode="auto">
          <a:xfrm>
            <a:off x="5580472" y="4632236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29" name="Oval 228"/>
          <p:cNvSpPr>
            <a:spLocks noChangeAspect="1"/>
          </p:cNvSpPr>
          <p:nvPr/>
        </p:nvSpPr>
        <p:spPr bwMode="auto">
          <a:xfrm>
            <a:off x="5732872" y="4784636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30" name="Oval 229"/>
          <p:cNvSpPr>
            <a:spLocks noChangeAspect="1"/>
          </p:cNvSpPr>
          <p:nvPr/>
        </p:nvSpPr>
        <p:spPr bwMode="auto">
          <a:xfrm>
            <a:off x="5904520" y="4632236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31" name="Oval 230"/>
          <p:cNvSpPr>
            <a:spLocks noChangeAspect="1"/>
          </p:cNvSpPr>
          <p:nvPr/>
        </p:nvSpPr>
        <p:spPr bwMode="auto">
          <a:xfrm>
            <a:off x="6037672" y="4784636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32" name="Oval 231"/>
          <p:cNvSpPr>
            <a:spLocks noChangeAspect="1"/>
          </p:cNvSpPr>
          <p:nvPr/>
        </p:nvSpPr>
        <p:spPr bwMode="auto">
          <a:xfrm>
            <a:off x="5408848" y="500066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33" name="Oval 232"/>
          <p:cNvSpPr>
            <a:spLocks noChangeAspect="1"/>
          </p:cNvSpPr>
          <p:nvPr/>
        </p:nvSpPr>
        <p:spPr bwMode="auto">
          <a:xfrm>
            <a:off x="5508464" y="513629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34" name="Oval 233"/>
          <p:cNvSpPr>
            <a:spLocks noChangeAspect="1"/>
          </p:cNvSpPr>
          <p:nvPr/>
        </p:nvSpPr>
        <p:spPr bwMode="auto">
          <a:xfrm>
            <a:off x="5976528" y="5153060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35" name="Oval 234"/>
          <p:cNvSpPr>
            <a:spLocks noChangeAspect="1"/>
          </p:cNvSpPr>
          <p:nvPr/>
        </p:nvSpPr>
        <p:spPr bwMode="auto">
          <a:xfrm>
            <a:off x="6084528" y="4992276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36" name="Oval 235"/>
          <p:cNvSpPr>
            <a:spLocks noChangeAspect="1"/>
          </p:cNvSpPr>
          <p:nvPr/>
        </p:nvSpPr>
        <p:spPr bwMode="auto">
          <a:xfrm>
            <a:off x="5256448" y="5064284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37" name="Oval 236"/>
          <p:cNvSpPr>
            <a:spLocks noChangeAspect="1"/>
          </p:cNvSpPr>
          <p:nvPr/>
        </p:nvSpPr>
        <p:spPr bwMode="auto">
          <a:xfrm>
            <a:off x="5724488" y="4956284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38" name="Oval 237"/>
          <p:cNvSpPr>
            <a:spLocks noChangeAspect="1"/>
          </p:cNvSpPr>
          <p:nvPr/>
        </p:nvSpPr>
        <p:spPr bwMode="auto">
          <a:xfrm>
            <a:off x="6264560" y="484826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39" name="Oval 238"/>
          <p:cNvSpPr>
            <a:spLocks noChangeAspect="1"/>
          </p:cNvSpPr>
          <p:nvPr/>
        </p:nvSpPr>
        <p:spPr bwMode="auto">
          <a:xfrm>
            <a:off x="6336568" y="464062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40" name="Oval 239"/>
          <p:cNvSpPr>
            <a:spLocks noChangeAspect="1"/>
          </p:cNvSpPr>
          <p:nvPr/>
        </p:nvSpPr>
        <p:spPr bwMode="auto">
          <a:xfrm>
            <a:off x="6425344" y="479302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41" name="Oval 240"/>
          <p:cNvSpPr>
            <a:spLocks noChangeAspect="1"/>
          </p:cNvSpPr>
          <p:nvPr/>
        </p:nvSpPr>
        <p:spPr bwMode="auto">
          <a:xfrm>
            <a:off x="6577744" y="494542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42" name="Oval 241"/>
          <p:cNvSpPr>
            <a:spLocks noChangeAspect="1"/>
          </p:cNvSpPr>
          <p:nvPr/>
        </p:nvSpPr>
        <p:spPr bwMode="auto">
          <a:xfrm>
            <a:off x="6730144" y="5172308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43" name="Oval 242"/>
          <p:cNvSpPr>
            <a:spLocks noChangeAspect="1"/>
          </p:cNvSpPr>
          <p:nvPr/>
        </p:nvSpPr>
        <p:spPr bwMode="auto">
          <a:xfrm>
            <a:off x="6912632" y="494542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44" name="Oval 243"/>
          <p:cNvSpPr>
            <a:spLocks noChangeAspect="1"/>
          </p:cNvSpPr>
          <p:nvPr/>
        </p:nvSpPr>
        <p:spPr bwMode="auto">
          <a:xfrm>
            <a:off x="6588584" y="4632236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45" name="Oval 244"/>
          <p:cNvSpPr>
            <a:spLocks noChangeAspect="1"/>
          </p:cNvSpPr>
          <p:nvPr/>
        </p:nvSpPr>
        <p:spPr bwMode="auto">
          <a:xfrm>
            <a:off x="6660592" y="4784636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46" name="Oval 245"/>
          <p:cNvSpPr>
            <a:spLocks noChangeAspect="1"/>
          </p:cNvSpPr>
          <p:nvPr/>
        </p:nvSpPr>
        <p:spPr bwMode="auto">
          <a:xfrm>
            <a:off x="6804608" y="4632236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47" name="Oval 246"/>
          <p:cNvSpPr>
            <a:spLocks noChangeAspect="1"/>
          </p:cNvSpPr>
          <p:nvPr/>
        </p:nvSpPr>
        <p:spPr bwMode="auto">
          <a:xfrm>
            <a:off x="7045784" y="4784636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48" name="Oval 247"/>
          <p:cNvSpPr>
            <a:spLocks noChangeAspect="1"/>
          </p:cNvSpPr>
          <p:nvPr/>
        </p:nvSpPr>
        <p:spPr bwMode="auto">
          <a:xfrm>
            <a:off x="6416960" y="500066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49" name="Oval 248"/>
          <p:cNvSpPr>
            <a:spLocks noChangeAspect="1"/>
          </p:cNvSpPr>
          <p:nvPr/>
        </p:nvSpPr>
        <p:spPr bwMode="auto">
          <a:xfrm>
            <a:off x="6516576" y="513629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50" name="Oval 249"/>
          <p:cNvSpPr>
            <a:spLocks noChangeAspect="1"/>
          </p:cNvSpPr>
          <p:nvPr/>
        </p:nvSpPr>
        <p:spPr bwMode="auto">
          <a:xfrm>
            <a:off x="6984640" y="515306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51" name="Oval 250"/>
          <p:cNvSpPr>
            <a:spLocks noChangeAspect="1"/>
          </p:cNvSpPr>
          <p:nvPr/>
        </p:nvSpPr>
        <p:spPr bwMode="auto">
          <a:xfrm>
            <a:off x="7092640" y="4992276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52" name="Oval 251"/>
          <p:cNvSpPr>
            <a:spLocks noChangeAspect="1"/>
          </p:cNvSpPr>
          <p:nvPr/>
        </p:nvSpPr>
        <p:spPr bwMode="auto">
          <a:xfrm>
            <a:off x="6264560" y="5064284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53" name="Oval 252"/>
          <p:cNvSpPr>
            <a:spLocks noChangeAspect="1"/>
          </p:cNvSpPr>
          <p:nvPr/>
        </p:nvSpPr>
        <p:spPr bwMode="auto">
          <a:xfrm>
            <a:off x="6732600" y="4956284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54" name="Oval 253"/>
          <p:cNvSpPr>
            <a:spLocks noChangeAspect="1"/>
          </p:cNvSpPr>
          <p:nvPr/>
        </p:nvSpPr>
        <p:spPr bwMode="auto">
          <a:xfrm>
            <a:off x="7272672" y="4776252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55" name="Oval 254"/>
          <p:cNvSpPr>
            <a:spLocks noChangeAspect="1"/>
          </p:cNvSpPr>
          <p:nvPr/>
        </p:nvSpPr>
        <p:spPr bwMode="auto">
          <a:xfrm>
            <a:off x="7308664" y="4524236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56" name="Oval 255"/>
          <p:cNvSpPr>
            <a:spLocks noChangeAspect="1"/>
          </p:cNvSpPr>
          <p:nvPr/>
        </p:nvSpPr>
        <p:spPr bwMode="auto">
          <a:xfrm>
            <a:off x="7433456" y="4721012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57" name="Oval 256"/>
          <p:cNvSpPr>
            <a:spLocks noChangeAspect="1"/>
          </p:cNvSpPr>
          <p:nvPr/>
        </p:nvSpPr>
        <p:spPr bwMode="auto">
          <a:xfrm>
            <a:off x="7524688" y="4848260"/>
            <a:ext cx="108000" cy="108000"/>
          </a:xfrm>
          <a:prstGeom prst="ellipse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58" name="Oval 257"/>
          <p:cNvSpPr>
            <a:spLocks noChangeAspect="1"/>
          </p:cNvSpPr>
          <p:nvPr/>
        </p:nvSpPr>
        <p:spPr bwMode="auto">
          <a:xfrm>
            <a:off x="7776728" y="510030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59" name="Oval 258"/>
          <p:cNvSpPr>
            <a:spLocks noChangeAspect="1"/>
          </p:cNvSpPr>
          <p:nvPr/>
        </p:nvSpPr>
        <p:spPr bwMode="auto">
          <a:xfrm>
            <a:off x="7884728" y="4848260"/>
            <a:ext cx="108000" cy="108000"/>
          </a:xfrm>
          <a:prstGeom prst="ellipse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60" name="Oval 259"/>
          <p:cNvSpPr>
            <a:spLocks noChangeAspect="1"/>
          </p:cNvSpPr>
          <p:nvPr/>
        </p:nvSpPr>
        <p:spPr bwMode="auto">
          <a:xfrm>
            <a:off x="7596696" y="4560228"/>
            <a:ext cx="108000" cy="108000"/>
          </a:xfrm>
          <a:prstGeom prst="ellipse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61" name="Oval 260"/>
          <p:cNvSpPr>
            <a:spLocks noChangeAspect="1"/>
          </p:cNvSpPr>
          <p:nvPr/>
        </p:nvSpPr>
        <p:spPr bwMode="auto">
          <a:xfrm>
            <a:off x="7596696" y="4712628"/>
            <a:ext cx="108000" cy="108000"/>
          </a:xfrm>
          <a:prstGeom prst="ellipse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62" name="Oval 261"/>
          <p:cNvSpPr>
            <a:spLocks noChangeAspect="1"/>
          </p:cNvSpPr>
          <p:nvPr/>
        </p:nvSpPr>
        <p:spPr bwMode="auto">
          <a:xfrm>
            <a:off x="7884728" y="4488220"/>
            <a:ext cx="108000" cy="108000"/>
          </a:xfrm>
          <a:prstGeom prst="ellipse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63" name="Oval 262"/>
          <p:cNvSpPr>
            <a:spLocks noChangeAspect="1"/>
          </p:cNvSpPr>
          <p:nvPr/>
        </p:nvSpPr>
        <p:spPr bwMode="auto">
          <a:xfrm>
            <a:off x="7956736" y="4712628"/>
            <a:ext cx="108000" cy="108000"/>
          </a:xfrm>
          <a:prstGeom prst="ellipse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64" name="Oval 263"/>
          <p:cNvSpPr>
            <a:spLocks noChangeAspect="1"/>
          </p:cNvSpPr>
          <p:nvPr/>
        </p:nvSpPr>
        <p:spPr bwMode="auto">
          <a:xfrm>
            <a:off x="7380672" y="4956284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65" name="Oval 264"/>
          <p:cNvSpPr>
            <a:spLocks noChangeAspect="1"/>
          </p:cNvSpPr>
          <p:nvPr/>
        </p:nvSpPr>
        <p:spPr bwMode="auto">
          <a:xfrm>
            <a:off x="7452680" y="5064284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66" name="Oval 265"/>
          <p:cNvSpPr>
            <a:spLocks noChangeAspect="1"/>
          </p:cNvSpPr>
          <p:nvPr/>
        </p:nvSpPr>
        <p:spPr bwMode="auto">
          <a:xfrm>
            <a:off x="7884728" y="5028292"/>
            <a:ext cx="108000" cy="108000"/>
          </a:xfrm>
          <a:prstGeom prst="ellipse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67" name="Oval 266"/>
          <p:cNvSpPr>
            <a:spLocks noChangeAspect="1"/>
          </p:cNvSpPr>
          <p:nvPr/>
        </p:nvSpPr>
        <p:spPr bwMode="auto">
          <a:xfrm>
            <a:off x="8028744" y="4956284"/>
            <a:ext cx="108000" cy="108000"/>
          </a:xfrm>
          <a:prstGeom prst="ellipse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68" name="Oval 267"/>
          <p:cNvSpPr>
            <a:spLocks noChangeAspect="1"/>
          </p:cNvSpPr>
          <p:nvPr/>
        </p:nvSpPr>
        <p:spPr bwMode="auto">
          <a:xfrm>
            <a:off x="7236656" y="4992276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69" name="Oval 268"/>
          <p:cNvSpPr>
            <a:spLocks noChangeAspect="1"/>
          </p:cNvSpPr>
          <p:nvPr/>
        </p:nvSpPr>
        <p:spPr bwMode="auto">
          <a:xfrm>
            <a:off x="7740712" y="4812268"/>
            <a:ext cx="108000" cy="108000"/>
          </a:xfrm>
          <a:prstGeom prst="ellipse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72" name="Oval 271"/>
          <p:cNvSpPr>
            <a:spLocks noChangeAspect="1"/>
          </p:cNvSpPr>
          <p:nvPr/>
        </p:nvSpPr>
        <p:spPr bwMode="auto">
          <a:xfrm>
            <a:off x="6480584" y="2976052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73" name="Oval 272"/>
          <p:cNvSpPr>
            <a:spLocks noChangeAspect="1"/>
          </p:cNvSpPr>
          <p:nvPr/>
        </p:nvSpPr>
        <p:spPr bwMode="auto">
          <a:xfrm>
            <a:off x="6912632" y="3768140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74" name="Oval 273"/>
          <p:cNvSpPr>
            <a:spLocks noChangeAspect="1"/>
          </p:cNvSpPr>
          <p:nvPr/>
        </p:nvSpPr>
        <p:spPr bwMode="auto">
          <a:xfrm>
            <a:off x="5724512" y="3912156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75" name="Oval 274"/>
          <p:cNvSpPr>
            <a:spLocks noChangeAspect="1"/>
          </p:cNvSpPr>
          <p:nvPr/>
        </p:nvSpPr>
        <p:spPr bwMode="auto">
          <a:xfrm>
            <a:off x="6336568" y="3012068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76" name="Oval 275"/>
          <p:cNvSpPr>
            <a:spLocks noChangeAspect="1"/>
          </p:cNvSpPr>
          <p:nvPr/>
        </p:nvSpPr>
        <p:spPr bwMode="auto">
          <a:xfrm>
            <a:off x="7056648" y="3912156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77" name="Oval 276"/>
          <p:cNvSpPr>
            <a:spLocks noChangeAspect="1"/>
          </p:cNvSpPr>
          <p:nvPr/>
        </p:nvSpPr>
        <p:spPr bwMode="auto">
          <a:xfrm>
            <a:off x="6156560" y="4488220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78" name="Oval 277"/>
          <p:cNvSpPr>
            <a:spLocks noChangeAspect="1"/>
          </p:cNvSpPr>
          <p:nvPr/>
        </p:nvSpPr>
        <p:spPr bwMode="auto">
          <a:xfrm>
            <a:off x="6768616" y="3048060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79" name="Oval 278"/>
          <p:cNvSpPr>
            <a:spLocks noChangeAspect="1"/>
          </p:cNvSpPr>
          <p:nvPr/>
        </p:nvSpPr>
        <p:spPr bwMode="auto">
          <a:xfrm>
            <a:off x="7200664" y="4632236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80" name="Oval 279"/>
          <p:cNvSpPr>
            <a:spLocks noChangeAspect="1"/>
          </p:cNvSpPr>
          <p:nvPr/>
        </p:nvSpPr>
        <p:spPr bwMode="auto">
          <a:xfrm>
            <a:off x="5400464" y="376814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81" name="Oval 280"/>
          <p:cNvSpPr>
            <a:spLocks noChangeAspect="1"/>
          </p:cNvSpPr>
          <p:nvPr/>
        </p:nvSpPr>
        <p:spPr bwMode="auto">
          <a:xfrm>
            <a:off x="6336568" y="3192076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82" name="Oval 281"/>
          <p:cNvSpPr>
            <a:spLocks noChangeAspect="1"/>
          </p:cNvSpPr>
          <p:nvPr/>
        </p:nvSpPr>
        <p:spPr bwMode="auto">
          <a:xfrm>
            <a:off x="7164672" y="4416212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83" name="Oval 282"/>
          <p:cNvSpPr>
            <a:spLocks noChangeAspect="1"/>
          </p:cNvSpPr>
          <p:nvPr/>
        </p:nvSpPr>
        <p:spPr bwMode="auto">
          <a:xfrm>
            <a:off x="8136768" y="441621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85" name="Oval 284"/>
          <p:cNvSpPr>
            <a:spLocks noChangeAspect="1"/>
          </p:cNvSpPr>
          <p:nvPr/>
        </p:nvSpPr>
        <p:spPr bwMode="auto">
          <a:xfrm>
            <a:off x="6048536" y="4632236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91" name="Oval 290"/>
          <p:cNvSpPr>
            <a:spLocks noChangeAspect="1"/>
          </p:cNvSpPr>
          <p:nvPr/>
        </p:nvSpPr>
        <p:spPr bwMode="auto">
          <a:xfrm>
            <a:off x="5184440" y="350526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94" name="Oval 293"/>
          <p:cNvSpPr>
            <a:spLocks noChangeAspect="1"/>
          </p:cNvSpPr>
          <p:nvPr/>
        </p:nvSpPr>
        <p:spPr bwMode="auto">
          <a:xfrm>
            <a:off x="5364472" y="3156084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95" name="Oval 294"/>
          <p:cNvSpPr>
            <a:spLocks noChangeAspect="1"/>
          </p:cNvSpPr>
          <p:nvPr/>
        </p:nvSpPr>
        <p:spPr bwMode="auto">
          <a:xfrm>
            <a:off x="5317592" y="3344476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98" name="Oval 297"/>
          <p:cNvSpPr>
            <a:spLocks noChangeAspect="1"/>
          </p:cNvSpPr>
          <p:nvPr/>
        </p:nvSpPr>
        <p:spPr bwMode="auto">
          <a:xfrm>
            <a:off x="5256448" y="371290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99" name="Oval 298"/>
          <p:cNvSpPr>
            <a:spLocks noChangeAspect="1"/>
          </p:cNvSpPr>
          <p:nvPr/>
        </p:nvSpPr>
        <p:spPr bwMode="auto">
          <a:xfrm>
            <a:off x="5364448" y="3552116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02" name="Oval 301"/>
          <p:cNvSpPr>
            <a:spLocks noChangeAspect="1"/>
          </p:cNvSpPr>
          <p:nvPr/>
        </p:nvSpPr>
        <p:spPr bwMode="auto">
          <a:xfrm>
            <a:off x="6516576" y="3192076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03" name="Oval 302"/>
          <p:cNvSpPr>
            <a:spLocks noChangeAspect="1"/>
          </p:cNvSpPr>
          <p:nvPr/>
        </p:nvSpPr>
        <p:spPr bwMode="auto">
          <a:xfrm>
            <a:off x="6444568" y="3787388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04" name="Oval 303"/>
          <p:cNvSpPr>
            <a:spLocks noChangeAspect="1"/>
          </p:cNvSpPr>
          <p:nvPr/>
        </p:nvSpPr>
        <p:spPr bwMode="auto">
          <a:xfrm>
            <a:off x="6596968" y="376814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05" name="Oval 304"/>
          <p:cNvSpPr>
            <a:spLocks noChangeAspect="1"/>
          </p:cNvSpPr>
          <p:nvPr/>
        </p:nvSpPr>
        <p:spPr bwMode="auto">
          <a:xfrm>
            <a:off x="5436456" y="4560228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06" name="Oval 305"/>
          <p:cNvSpPr>
            <a:spLocks noChangeAspect="1"/>
          </p:cNvSpPr>
          <p:nvPr/>
        </p:nvSpPr>
        <p:spPr bwMode="auto">
          <a:xfrm>
            <a:off x="5292440" y="448822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07" name="Oval 306"/>
          <p:cNvSpPr>
            <a:spLocks noChangeAspect="1"/>
          </p:cNvSpPr>
          <p:nvPr/>
        </p:nvSpPr>
        <p:spPr bwMode="auto">
          <a:xfrm>
            <a:off x="7092640" y="3120068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08" name="Oval 307"/>
          <p:cNvSpPr>
            <a:spLocks noChangeAspect="1"/>
          </p:cNvSpPr>
          <p:nvPr/>
        </p:nvSpPr>
        <p:spPr bwMode="auto">
          <a:xfrm>
            <a:off x="7452680" y="448822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09" name="Oval 308"/>
          <p:cNvSpPr>
            <a:spLocks noChangeAspect="1"/>
          </p:cNvSpPr>
          <p:nvPr/>
        </p:nvSpPr>
        <p:spPr bwMode="auto">
          <a:xfrm>
            <a:off x="6372560" y="4452228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10" name="Oval 309"/>
          <p:cNvSpPr>
            <a:spLocks noChangeAspect="1"/>
          </p:cNvSpPr>
          <p:nvPr/>
        </p:nvSpPr>
        <p:spPr bwMode="auto">
          <a:xfrm>
            <a:off x="6948624" y="3264084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11" name="Oval 310"/>
          <p:cNvSpPr>
            <a:spLocks noChangeAspect="1"/>
          </p:cNvSpPr>
          <p:nvPr/>
        </p:nvSpPr>
        <p:spPr bwMode="auto">
          <a:xfrm>
            <a:off x="5580472" y="4812268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12" name="Oval 311"/>
          <p:cNvSpPr>
            <a:spLocks noChangeAspect="1"/>
          </p:cNvSpPr>
          <p:nvPr/>
        </p:nvSpPr>
        <p:spPr bwMode="auto">
          <a:xfrm>
            <a:off x="7128656" y="3804156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13" name="Oval 312"/>
          <p:cNvSpPr>
            <a:spLocks noChangeAspect="1"/>
          </p:cNvSpPr>
          <p:nvPr/>
        </p:nvSpPr>
        <p:spPr bwMode="auto">
          <a:xfrm>
            <a:off x="6732600" y="366014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14" name="Oval 313"/>
          <p:cNvSpPr>
            <a:spLocks noChangeAspect="1"/>
          </p:cNvSpPr>
          <p:nvPr/>
        </p:nvSpPr>
        <p:spPr bwMode="auto">
          <a:xfrm>
            <a:off x="6480584" y="3660140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15" name="Oval 314"/>
          <p:cNvSpPr>
            <a:spLocks noChangeAspect="1"/>
          </p:cNvSpPr>
          <p:nvPr/>
        </p:nvSpPr>
        <p:spPr bwMode="auto">
          <a:xfrm>
            <a:off x="6652208" y="355214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16" name="Oval 315"/>
          <p:cNvSpPr>
            <a:spLocks noChangeAspect="1"/>
          </p:cNvSpPr>
          <p:nvPr/>
        </p:nvSpPr>
        <p:spPr bwMode="auto">
          <a:xfrm>
            <a:off x="6480584" y="3480108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17" name="Oval 316"/>
          <p:cNvSpPr>
            <a:spLocks noChangeAspect="1"/>
          </p:cNvSpPr>
          <p:nvPr/>
        </p:nvSpPr>
        <p:spPr bwMode="auto">
          <a:xfrm>
            <a:off x="6984640" y="3552116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18" name="Oval 317"/>
          <p:cNvSpPr>
            <a:spLocks noChangeAspect="1"/>
          </p:cNvSpPr>
          <p:nvPr/>
        </p:nvSpPr>
        <p:spPr bwMode="auto">
          <a:xfrm>
            <a:off x="6876616" y="477625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19" name="Oval 318"/>
          <p:cNvSpPr>
            <a:spLocks noChangeAspect="1"/>
          </p:cNvSpPr>
          <p:nvPr/>
        </p:nvSpPr>
        <p:spPr bwMode="auto">
          <a:xfrm>
            <a:off x="6984640" y="4632236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20" name="Oval 319"/>
          <p:cNvSpPr>
            <a:spLocks noChangeAspect="1"/>
          </p:cNvSpPr>
          <p:nvPr/>
        </p:nvSpPr>
        <p:spPr bwMode="auto">
          <a:xfrm>
            <a:off x="5724488" y="4488220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21" name="Oval 320"/>
          <p:cNvSpPr>
            <a:spLocks noChangeAspect="1"/>
          </p:cNvSpPr>
          <p:nvPr/>
        </p:nvSpPr>
        <p:spPr bwMode="auto">
          <a:xfrm>
            <a:off x="5760504" y="4632236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22" name="Oval 321"/>
          <p:cNvSpPr>
            <a:spLocks noChangeAspect="1"/>
          </p:cNvSpPr>
          <p:nvPr/>
        </p:nvSpPr>
        <p:spPr bwMode="auto">
          <a:xfrm>
            <a:off x="5832512" y="4092188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23" name="Oval 322"/>
          <p:cNvSpPr>
            <a:spLocks noChangeAspect="1"/>
          </p:cNvSpPr>
          <p:nvPr/>
        </p:nvSpPr>
        <p:spPr bwMode="auto">
          <a:xfrm>
            <a:off x="7821104" y="4344204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24" name="Oval 323"/>
          <p:cNvSpPr>
            <a:spLocks noChangeAspect="1"/>
          </p:cNvSpPr>
          <p:nvPr/>
        </p:nvSpPr>
        <p:spPr bwMode="auto">
          <a:xfrm>
            <a:off x="7749096" y="4524212"/>
            <a:ext cx="108000" cy="108000"/>
          </a:xfrm>
          <a:prstGeom prst="ellipse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25" name="Oval 324"/>
          <p:cNvSpPr>
            <a:spLocks noChangeAspect="1"/>
          </p:cNvSpPr>
          <p:nvPr/>
        </p:nvSpPr>
        <p:spPr bwMode="auto">
          <a:xfrm>
            <a:off x="7749096" y="4676612"/>
            <a:ext cx="108000" cy="108000"/>
          </a:xfrm>
          <a:prstGeom prst="ellipse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26" name="Oval 325"/>
          <p:cNvSpPr>
            <a:spLocks noChangeAspect="1"/>
          </p:cNvSpPr>
          <p:nvPr/>
        </p:nvSpPr>
        <p:spPr bwMode="auto">
          <a:xfrm>
            <a:off x="7308664" y="513629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27" name="Oval 326"/>
          <p:cNvSpPr>
            <a:spLocks noChangeAspect="1"/>
          </p:cNvSpPr>
          <p:nvPr/>
        </p:nvSpPr>
        <p:spPr bwMode="auto">
          <a:xfrm>
            <a:off x="7164648" y="513629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28" name="Oval 327"/>
          <p:cNvSpPr>
            <a:spLocks noChangeAspect="1"/>
          </p:cNvSpPr>
          <p:nvPr/>
        </p:nvSpPr>
        <p:spPr bwMode="auto">
          <a:xfrm>
            <a:off x="7632712" y="515306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29" name="Oval 328"/>
          <p:cNvSpPr>
            <a:spLocks noChangeAspect="1"/>
          </p:cNvSpPr>
          <p:nvPr/>
        </p:nvSpPr>
        <p:spPr bwMode="auto">
          <a:xfrm>
            <a:off x="7884728" y="5172308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30" name="Oval 329"/>
          <p:cNvSpPr>
            <a:spLocks noChangeAspect="1"/>
          </p:cNvSpPr>
          <p:nvPr/>
        </p:nvSpPr>
        <p:spPr bwMode="auto">
          <a:xfrm>
            <a:off x="8028744" y="515306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31" name="Oval 330"/>
          <p:cNvSpPr>
            <a:spLocks noChangeAspect="1"/>
          </p:cNvSpPr>
          <p:nvPr/>
        </p:nvSpPr>
        <p:spPr bwMode="auto">
          <a:xfrm>
            <a:off x="7596696" y="4956284"/>
            <a:ext cx="108000" cy="108000"/>
          </a:xfrm>
          <a:prstGeom prst="ellipse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32" name="Oval 331"/>
          <p:cNvSpPr>
            <a:spLocks noChangeAspect="1"/>
          </p:cNvSpPr>
          <p:nvPr/>
        </p:nvSpPr>
        <p:spPr bwMode="auto">
          <a:xfrm>
            <a:off x="7776728" y="4956284"/>
            <a:ext cx="108000" cy="108000"/>
          </a:xfrm>
          <a:prstGeom prst="ellipse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33" name="Oval 332"/>
          <p:cNvSpPr>
            <a:spLocks noChangeAspect="1"/>
          </p:cNvSpPr>
          <p:nvPr/>
        </p:nvSpPr>
        <p:spPr bwMode="auto">
          <a:xfrm>
            <a:off x="5724488" y="3192076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34" name="Oval 333"/>
          <p:cNvSpPr>
            <a:spLocks noChangeAspect="1"/>
          </p:cNvSpPr>
          <p:nvPr/>
        </p:nvSpPr>
        <p:spPr bwMode="auto">
          <a:xfrm>
            <a:off x="7812720" y="3192076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35" name="Oval 334"/>
          <p:cNvSpPr>
            <a:spLocks noChangeAspect="1"/>
          </p:cNvSpPr>
          <p:nvPr/>
        </p:nvSpPr>
        <p:spPr bwMode="auto">
          <a:xfrm>
            <a:off x="8100752" y="4704244"/>
            <a:ext cx="108000" cy="108000"/>
          </a:xfrm>
          <a:prstGeom prst="ellipse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36" name="Oval 335"/>
          <p:cNvSpPr>
            <a:spLocks noChangeAspect="1"/>
          </p:cNvSpPr>
          <p:nvPr/>
        </p:nvSpPr>
        <p:spPr bwMode="auto">
          <a:xfrm>
            <a:off x="8028744" y="4560228"/>
            <a:ext cx="108000" cy="108000"/>
          </a:xfrm>
          <a:prstGeom prst="ellipse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37" name="Oval 336"/>
          <p:cNvSpPr>
            <a:spLocks noChangeAspect="1"/>
          </p:cNvSpPr>
          <p:nvPr/>
        </p:nvSpPr>
        <p:spPr bwMode="auto">
          <a:xfrm>
            <a:off x="8172760" y="4560228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38" name="Oval 337"/>
          <p:cNvSpPr>
            <a:spLocks noChangeAspect="1"/>
          </p:cNvSpPr>
          <p:nvPr/>
        </p:nvSpPr>
        <p:spPr bwMode="auto">
          <a:xfrm>
            <a:off x="8136768" y="484826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39" name="Oval 338"/>
          <p:cNvSpPr>
            <a:spLocks noChangeAspect="1"/>
          </p:cNvSpPr>
          <p:nvPr/>
        </p:nvSpPr>
        <p:spPr bwMode="auto">
          <a:xfrm>
            <a:off x="8136768" y="502829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40" name="Oval 339"/>
          <p:cNvSpPr>
            <a:spLocks noChangeAspect="1"/>
          </p:cNvSpPr>
          <p:nvPr/>
        </p:nvSpPr>
        <p:spPr bwMode="auto">
          <a:xfrm>
            <a:off x="8181144" y="5172308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41" name="Oval 340"/>
          <p:cNvSpPr>
            <a:spLocks noChangeAspect="1"/>
          </p:cNvSpPr>
          <p:nvPr/>
        </p:nvSpPr>
        <p:spPr bwMode="auto">
          <a:xfrm>
            <a:off x="6012520" y="3120068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42" name="Oval 341"/>
          <p:cNvSpPr>
            <a:spLocks noChangeAspect="1"/>
          </p:cNvSpPr>
          <p:nvPr/>
        </p:nvSpPr>
        <p:spPr bwMode="auto">
          <a:xfrm>
            <a:off x="7308664" y="3048060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cxnSp>
        <p:nvCxnSpPr>
          <p:cNvPr id="344" name="Straight Arrow Connector 343"/>
          <p:cNvCxnSpPr/>
          <p:nvPr/>
        </p:nvCxnSpPr>
        <p:spPr bwMode="auto">
          <a:xfrm flipV="1">
            <a:off x="5148424" y="2111956"/>
            <a:ext cx="0" cy="32400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/>
          </a:ln>
          <a:effectLst/>
        </p:spPr>
      </p:cxnSp>
      <p:cxnSp>
        <p:nvCxnSpPr>
          <p:cNvPr id="345" name="Straight Arrow Connector 344"/>
          <p:cNvCxnSpPr/>
          <p:nvPr/>
        </p:nvCxnSpPr>
        <p:spPr bwMode="auto">
          <a:xfrm flipV="1">
            <a:off x="5148424" y="5352316"/>
            <a:ext cx="3240000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/>
          </a:ln>
          <a:effectLst/>
        </p:spPr>
      </p:cxnSp>
      <p:sp>
        <p:nvSpPr>
          <p:cNvPr id="346" name="TextBox 345"/>
          <p:cNvSpPr txBox="1"/>
          <p:nvPr/>
        </p:nvSpPr>
        <p:spPr>
          <a:xfrm>
            <a:off x="4788024" y="2133442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8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pt-PT" sz="1800" baseline="-25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pt-PT" sz="18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7" name="TextBox 346"/>
          <p:cNvSpPr txBox="1"/>
          <p:nvPr/>
        </p:nvSpPr>
        <p:spPr>
          <a:xfrm>
            <a:off x="8028384" y="528030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8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pt-PT" sz="1800" baseline="-25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pt-PT" sz="18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8" name="Oval 347"/>
          <p:cNvSpPr>
            <a:spLocks noChangeAspect="1"/>
          </p:cNvSpPr>
          <p:nvPr/>
        </p:nvSpPr>
        <p:spPr bwMode="auto">
          <a:xfrm>
            <a:off x="5247704" y="282365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49" name="Oval 348"/>
          <p:cNvSpPr>
            <a:spLocks noChangeAspect="1"/>
          </p:cNvSpPr>
          <p:nvPr/>
        </p:nvSpPr>
        <p:spPr bwMode="auto">
          <a:xfrm>
            <a:off x="5256088" y="261601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50" name="Oval 349"/>
          <p:cNvSpPr>
            <a:spLocks noChangeAspect="1"/>
          </p:cNvSpPr>
          <p:nvPr/>
        </p:nvSpPr>
        <p:spPr bwMode="auto">
          <a:xfrm>
            <a:off x="5247704" y="3039676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51" name="Oval 350"/>
          <p:cNvSpPr>
            <a:spLocks noChangeAspect="1"/>
          </p:cNvSpPr>
          <p:nvPr/>
        </p:nvSpPr>
        <p:spPr bwMode="auto">
          <a:xfrm>
            <a:off x="5211688" y="3219708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52" name="Oval 351"/>
          <p:cNvSpPr>
            <a:spLocks noChangeAspect="1"/>
          </p:cNvSpPr>
          <p:nvPr/>
        </p:nvSpPr>
        <p:spPr bwMode="auto">
          <a:xfrm>
            <a:off x="5580112" y="2436004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53" name="Oval 352"/>
          <p:cNvSpPr>
            <a:spLocks noChangeAspect="1"/>
          </p:cNvSpPr>
          <p:nvPr/>
        </p:nvSpPr>
        <p:spPr bwMode="auto">
          <a:xfrm>
            <a:off x="5292080" y="2436004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54" name="Oval 353"/>
          <p:cNvSpPr>
            <a:spLocks noChangeAspect="1"/>
          </p:cNvSpPr>
          <p:nvPr/>
        </p:nvSpPr>
        <p:spPr bwMode="auto">
          <a:xfrm>
            <a:off x="5884912" y="2436004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55" name="Oval 354"/>
          <p:cNvSpPr>
            <a:spLocks noChangeAspect="1"/>
          </p:cNvSpPr>
          <p:nvPr/>
        </p:nvSpPr>
        <p:spPr bwMode="auto">
          <a:xfrm>
            <a:off x="6084168" y="2363996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56" name="Oval 355"/>
          <p:cNvSpPr>
            <a:spLocks noChangeAspect="1"/>
          </p:cNvSpPr>
          <p:nvPr/>
        </p:nvSpPr>
        <p:spPr bwMode="auto">
          <a:xfrm>
            <a:off x="6200552" y="2508012"/>
            <a:ext cx="108000" cy="10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84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07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38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Conceitos: 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curse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of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dimensionality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Modelos preditivos</a:t>
            </a:r>
          </a:p>
        </p:txBody>
      </p:sp>
      <p:sp>
        <p:nvSpPr>
          <p:cNvPr id="72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4176016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+ variáveis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=&gt;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+ informação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                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=&gt;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+ espaço a explorar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499992" y="5760000"/>
            <a:ext cx="41044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dirty="0" smtClean="0">
                <a:solidFill>
                  <a:schemeClr val="tx1"/>
                </a:solidFill>
              </a:rPr>
              <a:t>Y. Bengio (2008) “CurseDimensionality.jpg”</a:t>
            </a:r>
            <a:endParaRPr lang="pt-PT" sz="1600" dirty="0">
              <a:solidFill>
                <a:schemeClr val="tx1"/>
              </a:solidFill>
            </a:endParaRPr>
          </a:p>
        </p:txBody>
      </p:sp>
      <p:pic>
        <p:nvPicPr>
          <p:cNvPr id="2176002" name="Picture 2" descr="C:\Users\joao.lopes\Documents\Projects\2017.06.21_IDM2017\images\CurseDimensional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87141" y="2315686"/>
            <a:ext cx="3473291" cy="3417570"/>
          </a:xfrm>
          <a:prstGeom prst="rect">
            <a:avLst/>
          </a:prstGeom>
          <a:noFill/>
        </p:spPr>
      </p:pic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08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38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6000" b="0" i="0" u="none" strike="noStrike" cap="none" normalizeH="0" baseline="0" smtClean="0">
            <a:ln>
              <a:noFill/>
            </a:ln>
            <a:solidFill>
              <a:srgbClr val="CC0000"/>
            </a:solidFill>
            <a:effectLst/>
            <a:latin typeface="Humanst521 BT" pitchFamily="34" charset="0"/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43195</TotalTime>
  <Words>2550</Words>
  <Application>Microsoft Office PowerPoint</Application>
  <PresentationFormat>On-screen Show (4:3)</PresentationFormat>
  <Paragraphs>626</Paragraphs>
  <Slides>45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Default Design</vt:lpstr>
      <vt:lpstr>Equação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</dc:title>
  <dc:creator>DPHCN</dc:creator>
  <cp:lastModifiedBy>Joao Sollari Lopes</cp:lastModifiedBy>
  <cp:revision>2703</cp:revision>
  <dcterms:created xsi:type="dcterms:W3CDTF">2004-01-14T16:14:16Z</dcterms:created>
  <dcterms:modified xsi:type="dcterms:W3CDTF">2019-02-14T11:42:58Z</dcterms:modified>
</cp:coreProperties>
</file>